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  <p:sldId id="281" r:id="rId9"/>
    <p:sldId id="284" r:id="rId10"/>
    <p:sldId id="285" r:id="rId11"/>
  </p:sldIdLst>
  <p:sldSz cx="9144000" cy="6858000" type="screen4x3"/>
  <p:notesSz cx="6797675" cy="9931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18" autoAdjust="0"/>
    <p:restoredTop sz="94563" autoAdjust="0"/>
  </p:normalViewPr>
  <p:slideViewPr>
    <p:cSldViewPr>
      <p:cViewPr>
        <p:scale>
          <a:sx n="80" d="100"/>
          <a:sy n="80" d="100"/>
        </p:scale>
        <p:origin x="-1363" y="-14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C185F-3B3D-4BC8-9A2A-C79CDAAA9113}" type="datetimeFigureOut">
              <a:rPr lang="en-GB" smtClean="0"/>
              <a:pPr/>
              <a:t>21/03/2016</a:t>
            </a:fld>
            <a:endParaRPr lang="en-GB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0443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84A6A-5CEE-4F3F-83A9-5EC764E3E41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166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BC0058-3E49-43CD-8E94-3566594B0A43}" type="datetimeFigureOut">
              <a:rPr lang="en-GB" smtClean="0"/>
              <a:pPr/>
              <a:t>21/03/2016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17415"/>
            <a:ext cx="543814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E09B01-9836-40C2-9318-7E253FBFB37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909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Symbol" pitchFamily="18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Symbol" pitchFamily="18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Symbol" pitchFamily="18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Symbol" pitchFamily="18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59BF76C-7404-4841-A065-B67BDCF1BBD7}" type="slidenum">
              <a:rPr lang="en-GB" sz="1200" smtClean="0">
                <a:solidFill>
                  <a:prstClr val="black"/>
                </a:solidFill>
                <a:latin typeface="Times" pitchFamily="18" charset="0"/>
                <a:cs typeface="Arial" charset="0"/>
              </a:rPr>
              <a:pPr/>
              <a:t>1</a:t>
            </a:fld>
            <a:endParaRPr lang="en-GB" sz="1200" dirty="0" smtClean="0">
              <a:solidFill>
                <a:prstClr val="black"/>
              </a:solidFill>
              <a:latin typeface="Times" pitchFamily="18" charset="0"/>
              <a:cs typeface="Arial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Symbol" pitchFamily="18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Symbol" pitchFamily="18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Symbol" pitchFamily="18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Symbol" pitchFamily="18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59BF76C-7404-4841-A065-B67BDCF1BBD7}" type="slidenum">
              <a:rPr lang="en-GB" sz="1200" smtClean="0">
                <a:solidFill>
                  <a:prstClr val="black"/>
                </a:solidFill>
                <a:latin typeface="Times" pitchFamily="18" charset="0"/>
                <a:cs typeface="Arial" charset="0"/>
              </a:rPr>
              <a:pPr/>
              <a:t>2</a:t>
            </a:fld>
            <a:endParaRPr lang="en-GB" sz="1200" smtClean="0">
              <a:solidFill>
                <a:prstClr val="black"/>
              </a:solidFill>
              <a:latin typeface="Times" pitchFamily="18" charset="0"/>
              <a:cs typeface="Arial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Symbol" pitchFamily="18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Symbol" pitchFamily="18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Symbol" pitchFamily="18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Symbol" pitchFamily="18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59BF76C-7404-4841-A065-B67BDCF1BBD7}" type="slidenum">
              <a:rPr lang="en-GB" sz="1200" smtClean="0">
                <a:solidFill>
                  <a:prstClr val="black"/>
                </a:solidFill>
                <a:latin typeface="Times" pitchFamily="18" charset="0"/>
                <a:cs typeface="Arial" charset="0"/>
              </a:rPr>
              <a:pPr/>
              <a:t>3</a:t>
            </a:fld>
            <a:endParaRPr lang="en-GB" sz="1200" smtClean="0">
              <a:solidFill>
                <a:prstClr val="black"/>
              </a:solidFill>
              <a:latin typeface="Times" pitchFamily="18" charset="0"/>
              <a:cs typeface="Arial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fld id="{7D78A158-8CDE-401C-B18E-A9D3E9733C28}" type="slidenum">
              <a:rPr lang="nl-NL" sz="1200">
                <a:solidFill>
                  <a:prstClr val="black"/>
                </a:solidFill>
              </a:rPr>
              <a:pPr/>
              <a:t>4</a:t>
            </a:fld>
            <a:endParaRPr lang="nl-NL" sz="1200">
              <a:solidFill>
                <a:prstClr val="black"/>
              </a:solidFill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357" y="4717415"/>
            <a:ext cx="4984962" cy="446913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DFD57-5BFF-45BD-A94B-3ADF23A1AE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982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331913" y="6308725"/>
            <a:ext cx="2895600" cy="36512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94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331913" y="6308725"/>
            <a:ext cx="2895600" cy="36512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5288" y="908721"/>
            <a:ext cx="8291512" cy="792087"/>
          </a:xfrm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8291264" cy="41044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031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685800" y="64008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F0EFEC9-8E51-425C-A4F8-AC70D3C80454}" type="slidenum">
              <a:rPr lang="de-DE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689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95288" y="1196975"/>
            <a:ext cx="829151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95288" y="2133600"/>
            <a:ext cx="8291512" cy="399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820F9F-4A78-4794-BA0A-638F9F166864}" type="datetimeFigureOut">
              <a:rPr lang="en-US"/>
              <a:pPr>
                <a:defRPr/>
              </a:pPr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55646F-B914-4171-99C3-A02015CBB213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47664" y="188640"/>
            <a:ext cx="7200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dirty="0">
              <a:solidFill>
                <a:srgbClr val="0070C0"/>
              </a:solidFill>
            </a:endParaRPr>
          </a:p>
        </p:txBody>
      </p:sp>
      <p:pic>
        <p:nvPicPr>
          <p:cNvPr id="10" name="Picture 9" descr="relang-log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188640"/>
            <a:ext cx="1806200" cy="50405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95536" y="6231988"/>
            <a:ext cx="7200800" cy="2716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>
              <a:lnSpc>
                <a:spcPts val="1500"/>
              </a:lnSpc>
            </a:pPr>
            <a:endParaRPr lang="en-US" sz="1200" dirty="0">
              <a:solidFill>
                <a:srgbClr val="00206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43608" y="1412776"/>
            <a:ext cx="7772400" cy="1143000"/>
          </a:xfrm>
        </p:spPr>
        <p:txBody>
          <a:bodyPr/>
          <a:lstStyle/>
          <a:p>
            <a:pPr eaLnBrk="1" hangingPunct="1"/>
            <a:r>
              <a:rPr lang="en-GB" sz="3200" noProof="0" dirty="0"/>
              <a:t/>
            </a:r>
            <a:br>
              <a:rPr lang="en-GB" sz="3200" noProof="0" dirty="0"/>
            </a:br>
            <a:endParaRPr lang="en-GB" sz="3200" b="1" noProof="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685800"/>
            <a:ext cx="8610600" cy="3810000"/>
          </a:xfrm>
        </p:spPr>
        <p:txBody>
          <a:bodyPr/>
          <a:lstStyle/>
          <a:p>
            <a:pPr marL="0" indent="0" algn="ctr">
              <a:buNone/>
            </a:pPr>
            <a:r>
              <a:rPr lang="en-GB" sz="3600" b="1" noProof="0" dirty="0" smtClean="0">
                <a:solidFill>
                  <a:schemeClr val="accent5">
                    <a:lumMod val="75000"/>
                  </a:schemeClr>
                </a:solidFill>
              </a:rPr>
              <a:t>RELANG</a:t>
            </a:r>
            <a:r>
              <a:rPr lang="en-IE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en-IE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IE" sz="2000" b="1" dirty="0">
                <a:solidFill>
                  <a:srgbClr val="002060"/>
                </a:solidFill>
              </a:rPr>
              <a:t>Relating language examinations to the common European reference levels of language proficiency: </a:t>
            </a:r>
            <a:r>
              <a:rPr lang="en-IE" sz="2000" b="1" i="1" dirty="0">
                <a:solidFill>
                  <a:srgbClr val="002060"/>
                </a:solidFill>
              </a:rPr>
              <a:t>promoting quality assurance in education </a:t>
            </a:r>
            <a:br>
              <a:rPr lang="en-IE" sz="2000" b="1" i="1" dirty="0">
                <a:solidFill>
                  <a:srgbClr val="002060"/>
                </a:solidFill>
              </a:rPr>
            </a:br>
            <a:r>
              <a:rPr lang="en-IE" sz="2000" b="1" i="1" dirty="0">
                <a:solidFill>
                  <a:srgbClr val="002060"/>
                </a:solidFill>
              </a:rPr>
              <a:t>and facilitating mobility</a:t>
            </a:r>
            <a:endParaRPr lang="en-GB" sz="2400" i="1" noProof="0" dirty="0" smtClean="0"/>
          </a:p>
          <a:p>
            <a:pPr marL="0" indent="0" algn="ctr">
              <a:buNone/>
            </a:pPr>
            <a:endParaRPr lang="en-GB" sz="2400" i="1" noProof="0" dirty="0" smtClean="0"/>
          </a:p>
          <a:p>
            <a:pPr marL="0" lvl="0" indent="0" algn="ctr">
              <a:buNone/>
            </a:pPr>
            <a:r>
              <a:rPr lang="en-GB" b="1" noProof="0" dirty="0" smtClean="0"/>
              <a:t>Module 5: Relating foreign language curricula</a:t>
            </a:r>
          </a:p>
          <a:p>
            <a:pPr marL="0" lvl="0" indent="0" algn="ctr">
              <a:buNone/>
            </a:pPr>
            <a:r>
              <a:rPr lang="en-GB" b="1" noProof="0" dirty="0" smtClean="0"/>
              <a:t> to the CEFR</a:t>
            </a:r>
          </a:p>
          <a:p>
            <a:pPr marL="0" indent="0" algn="ctr">
              <a:buNone/>
            </a:pPr>
            <a:r>
              <a:rPr lang="en-GB" sz="2000" dirty="0" err="1" smtClean="0"/>
              <a:t>Sinaia</a:t>
            </a:r>
            <a:r>
              <a:rPr lang="en-GB" sz="1800" noProof="0" dirty="0" smtClean="0"/>
              <a:t>, 24-27 April </a:t>
            </a:r>
            <a:r>
              <a:rPr lang="en-GB" sz="1800" noProof="0" dirty="0" smtClean="0"/>
              <a:t>2016</a:t>
            </a:r>
          </a:p>
          <a:p>
            <a:pPr marL="0" indent="0" algn="ctr">
              <a:buNone/>
            </a:pPr>
            <a:endParaRPr lang="en-GB" sz="1800" noProof="0" dirty="0" smtClean="0"/>
          </a:p>
          <a:p>
            <a:pPr marL="0" indent="0" algn="ctr">
              <a:buNone/>
            </a:pPr>
            <a:r>
              <a:rPr lang="en-GB" sz="2000" b="1" noProof="0" dirty="0" smtClean="0"/>
              <a:t>European Centre for Modern Languages and European Commission Cooperation on Innovative Methodologies and Assessment in Language Learning </a:t>
            </a:r>
          </a:p>
          <a:p>
            <a:pPr marL="0" lvl="0" indent="0" algn="ctr">
              <a:buNone/>
            </a:pPr>
            <a:endParaRPr lang="en-GB" sz="1400" noProof="0" dirty="0"/>
          </a:p>
        </p:txBody>
      </p:sp>
      <p:sp>
        <p:nvSpPr>
          <p:cNvPr id="2" name="Rechthoek 1"/>
          <p:cNvSpPr/>
          <p:nvPr/>
        </p:nvSpPr>
        <p:spPr>
          <a:xfrm>
            <a:off x="2209800" y="18593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 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053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90600" y="533400"/>
            <a:ext cx="8229600" cy="1143000"/>
          </a:xfrm>
        </p:spPr>
        <p:txBody>
          <a:bodyPr/>
          <a:lstStyle/>
          <a:p>
            <a:pPr eaLnBrk="1" hangingPunct="1"/>
            <a:r>
              <a:rPr lang="en-GB" sz="3200" b="1" noProof="0" dirty="0" smtClean="0"/>
              <a:t>Ethical Concerns in Testing</a:t>
            </a:r>
            <a:endParaRPr lang="en-GB" sz="4000" b="1" noProof="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905000"/>
            <a:ext cx="7772400" cy="3505200"/>
          </a:xfrm>
        </p:spPr>
        <p:txBody>
          <a:bodyPr/>
          <a:lstStyle/>
          <a:p>
            <a:r>
              <a:rPr lang="en-GB" sz="2400" noProof="0" dirty="0" smtClean="0"/>
              <a:t>High-stakes language tests can have negative consequences for individuals, e.g. in the context of migration, where decisions made about a person on the basis of a test score can have serious and far-reaching consequences. </a:t>
            </a:r>
          </a:p>
          <a:p>
            <a:r>
              <a:rPr lang="en-GB" sz="2400" noProof="0" dirty="0" smtClean="0"/>
              <a:t>Test providers must ensure that the relevant principles are widely disseminated and understood within their organisations. This will help to ensure that the organisation complies with ethical guidelines. </a:t>
            </a:r>
          </a:p>
          <a:p>
            <a:pPr eaLnBrk="1" hangingPunct="1">
              <a:buFont typeface="Wingdings" pitchFamily="2" charset="2"/>
              <a:buNone/>
            </a:pP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393582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43608" y="1412776"/>
            <a:ext cx="7772400" cy="720824"/>
          </a:xfrm>
        </p:spPr>
        <p:txBody>
          <a:bodyPr/>
          <a:lstStyle/>
          <a:p>
            <a:pPr eaLnBrk="1" hangingPunct="1"/>
            <a:r>
              <a:rPr lang="en-GB" sz="3200" b="1" noProof="0" dirty="0" smtClean="0"/>
              <a:t>RELANG Team Members</a:t>
            </a:r>
            <a:r>
              <a:rPr lang="en-GB" sz="3200" noProof="0" dirty="0" smtClean="0"/>
              <a:t/>
            </a:r>
            <a:br>
              <a:rPr lang="en-GB" sz="3200" noProof="0" dirty="0" smtClean="0"/>
            </a:br>
            <a:endParaRPr lang="en-GB" sz="3200" b="1" noProof="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584" y="2228672"/>
            <a:ext cx="8136904" cy="324036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i="1" noProof="0" dirty="0" err="1"/>
              <a:t>Éveline</a:t>
            </a:r>
            <a:r>
              <a:rPr lang="en-GB" sz="2400" i="1" noProof="0" dirty="0"/>
              <a:t> </a:t>
            </a:r>
            <a:r>
              <a:rPr lang="en-GB" sz="2400" i="1" noProof="0" dirty="0" err="1"/>
              <a:t>Bérard</a:t>
            </a:r>
            <a:r>
              <a:rPr lang="en-GB" sz="2400" i="1" noProof="0" dirty="0"/>
              <a:t>: </a:t>
            </a:r>
            <a:r>
              <a:rPr lang="en-GB" sz="2400" noProof="0" dirty="0"/>
              <a:t>(formerly) </a:t>
            </a:r>
            <a:r>
              <a:rPr lang="en-GB" sz="2400" noProof="0" dirty="0" err="1"/>
              <a:t>Université</a:t>
            </a:r>
            <a:r>
              <a:rPr lang="en-GB" sz="2400" noProof="0" dirty="0"/>
              <a:t> de Franche-Comté, Centre de </a:t>
            </a:r>
            <a:r>
              <a:rPr lang="en-GB" sz="2400" noProof="0" dirty="0" err="1"/>
              <a:t>linguistique</a:t>
            </a:r>
            <a:r>
              <a:rPr lang="en-GB" sz="2400" noProof="0" dirty="0"/>
              <a:t> </a:t>
            </a:r>
            <a:r>
              <a:rPr lang="en-GB" sz="2400" noProof="0" dirty="0" err="1"/>
              <a:t>appliquée</a:t>
            </a:r>
            <a:r>
              <a:rPr lang="en-GB" sz="2400" noProof="0" dirty="0"/>
              <a:t>, France</a:t>
            </a:r>
          </a:p>
          <a:p>
            <a:pPr>
              <a:lnSpc>
                <a:spcPct val="80000"/>
              </a:lnSpc>
            </a:pPr>
            <a:endParaRPr lang="en-GB" sz="2400" i="1" noProof="0" dirty="0" smtClean="0"/>
          </a:p>
          <a:p>
            <a:pPr>
              <a:lnSpc>
                <a:spcPct val="80000"/>
              </a:lnSpc>
            </a:pPr>
            <a:r>
              <a:rPr lang="en-GB" sz="2400" i="1" noProof="0" dirty="0" smtClean="0"/>
              <a:t>Jana </a:t>
            </a:r>
            <a:r>
              <a:rPr lang="en-GB" sz="2400" i="1" noProof="0" dirty="0" err="1" smtClean="0"/>
              <a:t>Bérešová</a:t>
            </a:r>
            <a:r>
              <a:rPr lang="en-GB" sz="2400" i="1" noProof="0" dirty="0" smtClean="0"/>
              <a:t>: </a:t>
            </a:r>
            <a:r>
              <a:rPr lang="en-GB" sz="2400" noProof="0" dirty="0" err="1" smtClean="0"/>
              <a:t>Trnava</a:t>
            </a:r>
            <a:r>
              <a:rPr lang="en-GB" sz="2400" noProof="0" dirty="0" smtClean="0"/>
              <a:t> University, Slovak Republic </a:t>
            </a:r>
          </a:p>
          <a:p>
            <a:pPr>
              <a:lnSpc>
                <a:spcPct val="80000"/>
              </a:lnSpc>
            </a:pPr>
            <a:endParaRPr lang="en-GB" sz="2400" i="1" noProof="0" dirty="0" smtClean="0"/>
          </a:p>
          <a:p>
            <a:pPr>
              <a:lnSpc>
                <a:spcPct val="80000"/>
              </a:lnSpc>
            </a:pPr>
            <a:r>
              <a:rPr lang="en-GB" sz="2400" i="1" noProof="0" dirty="0" smtClean="0"/>
              <a:t>José Noijons: </a:t>
            </a:r>
            <a:r>
              <a:rPr lang="en-GB" sz="2400" noProof="0" dirty="0" smtClean="0"/>
              <a:t>(formerly) </a:t>
            </a:r>
            <a:r>
              <a:rPr lang="en-GB" sz="2400" noProof="0" dirty="0" err="1" smtClean="0"/>
              <a:t>Cito</a:t>
            </a:r>
            <a:r>
              <a:rPr lang="en-GB" sz="2400" noProof="0" dirty="0" smtClean="0"/>
              <a:t>, Institute for Educational Measurement, The Netherlands (Coordinator) </a:t>
            </a:r>
          </a:p>
          <a:p>
            <a:pPr>
              <a:lnSpc>
                <a:spcPct val="80000"/>
              </a:lnSpc>
            </a:pPr>
            <a:endParaRPr lang="en-GB" sz="2400" noProof="0" dirty="0" smtClean="0"/>
          </a:p>
          <a:p>
            <a:pPr>
              <a:lnSpc>
                <a:spcPct val="80000"/>
              </a:lnSpc>
            </a:pPr>
            <a:r>
              <a:rPr lang="en-GB" sz="2400" i="1" noProof="0" dirty="0" err="1"/>
              <a:t>Gábor</a:t>
            </a:r>
            <a:r>
              <a:rPr lang="en-GB" sz="2400" i="1" noProof="0" dirty="0"/>
              <a:t> </a:t>
            </a:r>
            <a:r>
              <a:rPr lang="en-GB" sz="2400" i="1" noProof="0" dirty="0" err="1" smtClean="0"/>
              <a:t>Szabó</a:t>
            </a:r>
            <a:r>
              <a:rPr lang="en-GB" sz="2400" noProof="0" dirty="0" smtClean="0"/>
              <a:t>: University of Pecs, Hungary</a:t>
            </a:r>
            <a:endParaRPr lang="en-GB" sz="2400" noProof="0" dirty="0"/>
          </a:p>
        </p:txBody>
      </p:sp>
      <p:sp>
        <p:nvSpPr>
          <p:cNvPr id="2" name="Rechthoek 1"/>
          <p:cNvSpPr/>
          <p:nvPr/>
        </p:nvSpPr>
        <p:spPr>
          <a:xfrm>
            <a:off x="2286000" y="18593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 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921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143000" y="733273"/>
            <a:ext cx="7772400" cy="1143000"/>
          </a:xfrm>
        </p:spPr>
        <p:txBody>
          <a:bodyPr/>
          <a:lstStyle/>
          <a:p>
            <a:pPr eaLnBrk="1" hangingPunct="1"/>
            <a:r>
              <a:rPr lang="en-GB" sz="3200" b="1" noProof="0" dirty="0" smtClean="0"/>
              <a:t>Basic Documentation</a:t>
            </a:r>
            <a:r>
              <a:rPr lang="en-GB" sz="3200" noProof="0" dirty="0" smtClean="0">
                <a:solidFill>
                  <a:schemeClr val="tx1"/>
                </a:solidFill>
              </a:rPr>
              <a:t/>
            </a:r>
            <a:br>
              <a:rPr lang="en-GB" sz="3200" noProof="0" dirty="0" smtClean="0">
                <a:solidFill>
                  <a:schemeClr val="tx1"/>
                </a:solidFill>
              </a:rPr>
            </a:br>
            <a:endParaRPr lang="en-GB" sz="3200" b="1" noProof="0" dirty="0" smtClean="0">
              <a:solidFill>
                <a:schemeClr val="tx1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3548" y="1868687"/>
            <a:ext cx="8136904" cy="3720063"/>
          </a:xfrm>
        </p:spPr>
        <p:txBody>
          <a:bodyPr/>
          <a:lstStyle/>
          <a:p>
            <a:pPr marL="0" indent="0">
              <a:buNone/>
            </a:pPr>
            <a:r>
              <a:rPr lang="en-GB" sz="2400" noProof="0" dirty="0" smtClean="0"/>
              <a:t>The Training and Consultancy is based on three Council of Europe / ECML publications dealing with the construction and validation of language tests linked to the CEFR:</a:t>
            </a:r>
          </a:p>
          <a:p>
            <a:r>
              <a:rPr lang="en-GB" sz="2400" b="1" noProof="0" dirty="0" smtClean="0"/>
              <a:t>Common European Framework of Reference for Languages: Learning, teaching, assessment </a:t>
            </a:r>
            <a:r>
              <a:rPr lang="en-GB" sz="2400" b="1" i="1" noProof="0" dirty="0" smtClean="0"/>
              <a:t>(CEFR)</a:t>
            </a:r>
          </a:p>
          <a:p>
            <a:r>
              <a:rPr lang="en-GB" sz="2400" b="1" noProof="0" dirty="0" smtClean="0"/>
              <a:t>Relating Language Examinations to the Common European Framework of Reference for Languages: Learning, Teaching, Assessment (CEFR): </a:t>
            </a:r>
            <a:r>
              <a:rPr lang="en-GB" sz="2400" b="1" i="1" noProof="0" dirty="0" smtClean="0"/>
              <a:t>Highlights</a:t>
            </a:r>
          </a:p>
          <a:p>
            <a:r>
              <a:rPr lang="en-GB" sz="2400" noProof="0" dirty="0"/>
              <a:t>The ALTE Manual for Language Test Development and Examining</a:t>
            </a:r>
          </a:p>
          <a:p>
            <a:endParaRPr lang="en-GB" sz="2400" b="1" noProof="0" dirty="0" smtClean="0"/>
          </a:p>
          <a:p>
            <a:endParaRPr lang="en-GB" sz="2400" noProof="0" dirty="0" smtClean="0"/>
          </a:p>
          <a:p>
            <a:endParaRPr lang="en-GB" sz="2400" noProof="0" dirty="0"/>
          </a:p>
        </p:txBody>
      </p:sp>
      <p:sp>
        <p:nvSpPr>
          <p:cNvPr id="2" name="Rechthoek 1"/>
          <p:cNvSpPr/>
          <p:nvPr/>
        </p:nvSpPr>
        <p:spPr>
          <a:xfrm>
            <a:off x="2286000" y="18593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 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868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1066800"/>
            <a:ext cx="7848600" cy="1143000"/>
          </a:xfrm>
        </p:spPr>
        <p:txBody>
          <a:bodyPr/>
          <a:lstStyle/>
          <a:p>
            <a:pPr indent="228600" eaLnBrk="1" hangingPunct="1"/>
            <a:r>
              <a:rPr lang="en-GB" sz="3200" b="1" noProof="0" dirty="0" smtClean="0">
                <a:solidFill>
                  <a:schemeClr val="accent5">
                    <a:lumMod val="75000"/>
                  </a:schemeClr>
                </a:solidFill>
              </a:rPr>
              <a:t>Linking Procedures in the </a:t>
            </a:r>
            <a:r>
              <a:rPr lang="en-GB" sz="3200" b="1" i="1" noProof="0" dirty="0" smtClean="0">
                <a:solidFill>
                  <a:schemeClr val="accent5">
                    <a:lumMod val="75000"/>
                  </a:schemeClr>
                </a:solidFill>
              </a:rPr>
              <a:t>Highlights</a:t>
            </a:r>
            <a:r>
              <a:rPr lang="en-GB" sz="3200" b="1" noProof="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en-GB" sz="3200" b="1" noProof="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GB" sz="3200" b="1" noProof="0" dirty="0" smtClean="0">
                <a:solidFill>
                  <a:schemeClr val="accent5">
                    <a:lumMod val="75000"/>
                  </a:schemeClr>
                </a:solidFill>
              </a:rPr>
              <a:t>(adapted)</a:t>
            </a:r>
            <a:endParaRPr lang="en-GB" sz="3200" b="1" noProof="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2514600"/>
            <a:ext cx="7499350" cy="36004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2400" noProof="0" dirty="0" smtClean="0"/>
              <a:t>Familiarisation with the CEFR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noProof="0" dirty="0" smtClean="0"/>
              <a:t>Linking on the basis of specification of curriculum  content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noProof="0" dirty="0" smtClean="0"/>
              <a:t>Benchmarks and standards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noProof="0" dirty="0" smtClean="0"/>
              <a:t>Validation: checking that </a:t>
            </a:r>
            <a:r>
              <a:rPr lang="en-GB" sz="2400" dirty="0" smtClean="0"/>
              <a:t>learner </a:t>
            </a:r>
            <a:r>
              <a:rPr lang="en-GB" sz="2400" noProof="0" dirty="0" smtClean="0"/>
              <a:t>results relate to CEFR levels as intended</a:t>
            </a:r>
          </a:p>
        </p:txBody>
      </p:sp>
    </p:spTree>
    <p:extLst>
      <p:ext uri="{BB962C8B-B14F-4D97-AF65-F5344CB8AC3E}">
        <p14:creationId xmlns:p14="http://schemas.microsoft.com/office/powerpoint/2010/main" val="254290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14400" y="609600"/>
            <a:ext cx="8229600" cy="990600"/>
          </a:xfrm>
        </p:spPr>
        <p:txBody>
          <a:bodyPr/>
          <a:lstStyle/>
          <a:p>
            <a:pPr eaLnBrk="1" hangingPunct="1"/>
            <a:r>
              <a:rPr lang="en-GB" sz="3200" b="1" noProof="0" dirty="0" smtClean="0"/>
              <a:t>The CEFR Model of Language Use</a:t>
            </a:r>
            <a:endParaRPr lang="en-GB" sz="4000" b="1" noProof="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524000"/>
            <a:ext cx="7772400" cy="35052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sz="2400" noProof="0" dirty="0" smtClean="0"/>
              <a:t>Elements in action-oriented approach: </a:t>
            </a:r>
          </a:p>
          <a:p>
            <a:pPr eaLnBrk="1" hangingPunct="1"/>
            <a:r>
              <a:rPr lang="en-GB" sz="2400" noProof="0" dirty="0" smtClean="0"/>
              <a:t>Actions performed by persons - individuals and social agents</a:t>
            </a:r>
          </a:p>
          <a:p>
            <a:pPr eaLnBrk="1" hangingPunct="1"/>
            <a:r>
              <a:rPr lang="en-GB" sz="2400" noProof="0" dirty="0" smtClean="0"/>
              <a:t>A range of competences, both general and in particular communicative language competences </a:t>
            </a:r>
          </a:p>
          <a:p>
            <a:pPr eaLnBrk="1" hangingPunct="1"/>
            <a:r>
              <a:rPr lang="en-GB" sz="2400" noProof="0" dirty="0" smtClean="0"/>
              <a:t>Various contexts under various conditions and constraints to engage in language activities</a:t>
            </a:r>
          </a:p>
          <a:p>
            <a:pPr eaLnBrk="1" hangingPunct="1"/>
            <a:r>
              <a:rPr lang="en-GB" sz="2400" noProof="0" dirty="0" smtClean="0"/>
              <a:t>Language processes to produce and/or receive texts in relation to themes in specific domains</a:t>
            </a:r>
          </a:p>
          <a:p>
            <a:pPr eaLnBrk="1" hangingPunct="1"/>
            <a:r>
              <a:rPr lang="en-GB" sz="2400" noProof="0" dirty="0" smtClean="0"/>
              <a:t>Focus on </a:t>
            </a:r>
            <a:r>
              <a:rPr lang="en-GB" sz="2400" i="1" noProof="0" dirty="0" smtClean="0"/>
              <a:t>foreign</a:t>
            </a:r>
            <a:r>
              <a:rPr lang="en-GB" sz="2400" noProof="0" dirty="0" smtClean="0"/>
              <a:t>-language learning (as opposed to s</a:t>
            </a:r>
            <a:r>
              <a:rPr lang="en-GB" sz="2400" i="1" noProof="0" dirty="0" smtClean="0"/>
              <a:t>econd-</a:t>
            </a:r>
            <a:r>
              <a:rPr lang="en-GB" sz="2400" noProof="0" dirty="0" smtClean="0"/>
              <a:t>language learning</a:t>
            </a:r>
          </a:p>
          <a:p>
            <a:pPr marL="342900" lvl="1" indent="-342900" algn="r" eaLnBrk="1" hangingPunct="1">
              <a:lnSpc>
                <a:spcPct val="90000"/>
              </a:lnSpc>
              <a:buFontTx/>
              <a:buNone/>
            </a:pPr>
            <a:endParaRPr lang="en-GB" noProof="0" dirty="0" smtClean="0"/>
          </a:p>
          <a:p>
            <a:pPr eaLnBrk="1" hangingPunct="1">
              <a:buFont typeface="Wingdings" pitchFamily="2" charset="2"/>
              <a:buNone/>
            </a:pP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116498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8291512" cy="1015008"/>
          </a:xfrm>
        </p:spPr>
        <p:txBody>
          <a:bodyPr/>
          <a:lstStyle/>
          <a:p>
            <a:pPr eaLnBrk="1" hangingPunct="1"/>
            <a:r>
              <a:rPr lang="en-GB" sz="3200" b="1" noProof="0" dirty="0" smtClean="0"/>
              <a:t>The user/learner’s Competences</a:t>
            </a:r>
            <a:endParaRPr lang="en-GB" sz="3200" b="1" noProof="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752600"/>
            <a:ext cx="5783359" cy="37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204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30912" y="762000"/>
            <a:ext cx="8229600" cy="1143000"/>
          </a:xfrm>
        </p:spPr>
        <p:txBody>
          <a:bodyPr/>
          <a:lstStyle/>
          <a:p>
            <a:pPr eaLnBrk="1" hangingPunct="1"/>
            <a:r>
              <a:rPr lang="en-GB" sz="3200" b="1" noProof="0" dirty="0" smtClean="0"/>
              <a:t>Language use and the user/learner</a:t>
            </a:r>
            <a:endParaRPr lang="en-GB" sz="4000" b="1" noProof="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608" y="2204864"/>
            <a:ext cx="7772400" cy="3505200"/>
          </a:xfrm>
        </p:spPr>
        <p:txBody>
          <a:bodyPr/>
          <a:lstStyle/>
          <a:p>
            <a:pPr marL="0" indent="0" eaLnBrk="1" hangingPunct="1">
              <a:buNone/>
            </a:pPr>
            <a:endParaRPr lang="en-GB" noProof="0" dirty="0" smtClean="0"/>
          </a:p>
          <a:p>
            <a:pPr eaLnBrk="1" hangingPunct="1">
              <a:buFont typeface="Wingdings" pitchFamily="2" charset="2"/>
              <a:buNone/>
            </a:pPr>
            <a:endParaRPr lang="en-GB" noProof="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1828800"/>
            <a:ext cx="7052081" cy="36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193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382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GB" sz="3200" b="1" noProof="0" dirty="0" smtClean="0"/>
              <a:t>Validity and the CEFR </a:t>
            </a:r>
            <a:endParaRPr lang="en-GB" sz="4000" b="1" noProof="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7992888" cy="3577208"/>
          </a:xfrm>
        </p:spPr>
        <p:txBody>
          <a:bodyPr/>
          <a:lstStyle/>
          <a:p>
            <a:r>
              <a:rPr lang="en-GB" sz="2400" noProof="0" dirty="0" smtClean="0"/>
              <a:t>Validity comes down to demonstrating that what we claim is true: </a:t>
            </a:r>
          </a:p>
          <a:p>
            <a:pPr lvl="1"/>
            <a:r>
              <a:rPr lang="en-GB" sz="2000" noProof="0" dirty="0" smtClean="0"/>
              <a:t>That what we are teaching at B1 level </a:t>
            </a:r>
            <a:r>
              <a:rPr lang="en-GB" sz="2000" i="1" noProof="0" dirty="0" smtClean="0"/>
              <a:t>is </a:t>
            </a:r>
            <a:r>
              <a:rPr lang="en-GB" sz="2000" noProof="0" dirty="0" smtClean="0"/>
              <a:t>at B1 according to the evidence we can provide;</a:t>
            </a:r>
          </a:p>
          <a:p>
            <a:pPr lvl="1"/>
            <a:r>
              <a:rPr lang="en-GB" sz="2000" noProof="0" dirty="0" smtClean="0"/>
              <a:t>That that a learner reported to be at B1 level actually </a:t>
            </a:r>
            <a:r>
              <a:rPr lang="en-GB" sz="2000" i="1" noProof="0" dirty="0" smtClean="0"/>
              <a:t>is </a:t>
            </a:r>
            <a:r>
              <a:rPr lang="en-GB" sz="2000" noProof="0" dirty="0" smtClean="0"/>
              <a:t>at B1 according to the evidence we can provide. </a:t>
            </a:r>
          </a:p>
          <a:p>
            <a:pPr lvl="0"/>
            <a:r>
              <a:rPr lang="en-GB" sz="2400" noProof="0" dirty="0" smtClean="0"/>
              <a:t>If the focus is more on </a:t>
            </a:r>
            <a:r>
              <a:rPr lang="en-GB" sz="2400" i="1" noProof="0" dirty="0" smtClean="0"/>
              <a:t>use</a:t>
            </a:r>
            <a:r>
              <a:rPr lang="en-GB" sz="2400" noProof="0" dirty="0" smtClean="0"/>
              <a:t>, then validity evidence will relate to language actually being used for various communicative purposes.</a:t>
            </a:r>
          </a:p>
          <a:p>
            <a:pPr lvl="0"/>
            <a:r>
              <a:rPr lang="en-GB" sz="2400" noProof="0" dirty="0" smtClean="0"/>
              <a:t>If the focus is more on </a:t>
            </a:r>
            <a:r>
              <a:rPr lang="en-GB" sz="2400" i="1" noProof="0" dirty="0" smtClean="0"/>
              <a:t>competence</a:t>
            </a:r>
            <a:r>
              <a:rPr lang="en-GB" sz="2400" noProof="0" dirty="0" smtClean="0"/>
              <a:t>, then validity evidence will relate to cognitive skills, strategies and language knowledge. </a:t>
            </a:r>
          </a:p>
          <a:p>
            <a:pPr marL="0" indent="0">
              <a:buNone/>
            </a:pPr>
            <a:endParaRPr lang="en-GB" sz="2400" noProof="0" dirty="0" smtClean="0"/>
          </a:p>
          <a:p>
            <a:endParaRPr lang="en-GB" sz="2400" noProof="0" dirty="0" smtClean="0"/>
          </a:p>
          <a:p>
            <a:pPr eaLnBrk="1" hangingPunct="1">
              <a:buFont typeface="Wingdings" pitchFamily="2" charset="2"/>
              <a:buNone/>
            </a:pP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7755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19200" y="457200"/>
            <a:ext cx="6248400" cy="1143000"/>
          </a:xfrm>
        </p:spPr>
        <p:txBody>
          <a:bodyPr/>
          <a:lstStyle/>
          <a:p>
            <a:pPr eaLnBrk="1" hangingPunct="1"/>
            <a:r>
              <a:rPr lang="en-GB" sz="3200" b="1" noProof="0" dirty="0" smtClean="0"/>
              <a:t>Fairness</a:t>
            </a:r>
            <a:endParaRPr lang="en-GB" sz="4000" b="1" noProof="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3505200"/>
          </a:xfrm>
        </p:spPr>
        <p:txBody>
          <a:bodyPr/>
          <a:lstStyle/>
          <a:p>
            <a:pPr eaLnBrk="1" hangingPunct="1"/>
            <a:r>
              <a:rPr lang="en-GB" sz="2400" noProof="0" dirty="0" smtClean="0"/>
              <a:t>An objective for all language </a:t>
            </a:r>
            <a:r>
              <a:rPr lang="en-GB" sz="2400" dirty="0" smtClean="0"/>
              <a:t>trainers and testers </a:t>
            </a:r>
            <a:r>
              <a:rPr lang="en-GB" sz="2400" noProof="0" dirty="0" smtClean="0"/>
              <a:t>to make their trainings, tasks and tests as fair as possible.</a:t>
            </a:r>
          </a:p>
          <a:p>
            <a:r>
              <a:rPr lang="en-GB" sz="2400" noProof="0" dirty="0" smtClean="0"/>
              <a:t>Various bodies have produced Codes of Practice or Codes of Fairness to </a:t>
            </a:r>
            <a:r>
              <a:rPr lang="en-GB" sz="2400" dirty="0"/>
              <a:t>assist language trainers and </a:t>
            </a:r>
            <a:r>
              <a:rPr lang="en-GB" sz="2400" dirty="0" smtClean="0"/>
              <a:t>testers</a:t>
            </a:r>
            <a:r>
              <a:rPr lang="en-GB" sz="2400" noProof="0" dirty="0" smtClean="0"/>
              <a:t> in the practical aspects of ensuring trainings, tasks and tests are fair. </a:t>
            </a:r>
          </a:p>
          <a:p>
            <a:r>
              <a:rPr lang="en-GB" sz="2400" dirty="0"/>
              <a:t>T</a:t>
            </a:r>
            <a:r>
              <a:rPr lang="en-GB" sz="2400" noProof="0" dirty="0" err="1" smtClean="0"/>
              <a:t>eaching</a:t>
            </a:r>
            <a:r>
              <a:rPr lang="en-GB" sz="2400" noProof="0" dirty="0" smtClean="0"/>
              <a:t> experts and test providers can try to minimise bias when designing curricula and tests. A list of topics to avoid in curricula and tests needs to be provided.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153143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-template-relang">
  <a:themeElements>
    <a:clrScheme name="chris">
      <a:dk1>
        <a:sysClr val="windowText" lastClr="000000"/>
      </a:dk1>
      <a:lt1>
        <a:sysClr val="window" lastClr="FFFFFF"/>
      </a:lt1>
      <a:dk2>
        <a:srgbClr val="92D050"/>
      </a:dk2>
      <a:lt2>
        <a:srgbClr val="F4E7ED"/>
      </a:lt2>
      <a:accent1>
        <a:srgbClr val="E36305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PPT-template-relang</Template>
  <TotalTime>89</TotalTime>
  <Words>504</Words>
  <Application>Microsoft Office PowerPoint</Application>
  <PresentationFormat>Diavoorstelling (4:3)</PresentationFormat>
  <Paragraphs>58</Paragraphs>
  <Slides>10</Slides>
  <Notes>10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1" baseType="lpstr">
      <vt:lpstr>PPT-template-relang</vt:lpstr>
      <vt:lpstr> </vt:lpstr>
      <vt:lpstr>RELANG Team Members </vt:lpstr>
      <vt:lpstr>Basic Documentation </vt:lpstr>
      <vt:lpstr>Linking Procedures in the Highlights (adapted)</vt:lpstr>
      <vt:lpstr>The CEFR Model of Language Use</vt:lpstr>
      <vt:lpstr>The user/learner’s Competences</vt:lpstr>
      <vt:lpstr>Language use and the user/learner</vt:lpstr>
      <vt:lpstr>Validity and the CEFR </vt:lpstr>
      <vt:lpstr>Fairness</vt:lpstr>
      <vt:lpstr>Ethical Concerns in Testing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Niamh Martin</dc:creator>
  <cp:lastModifiedBy>Jose</cp:lastModifiedBy>
  <cp:revision>32</cp:revision>
  <cp:lastPrinted>2012-09-20T10:53:19Z</cp:lastPrinted>
  <dcterms:created xsi:type="dcterms:W3CDTF">2013-09-12T14:01:04Z</dcterms:created>
  <dcterms:modified xsi:type="dcterms:W3CDTF">2016-03-21T14:28:57Z</dcterms:modified>
</cp:coreProperties>
</file>