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3" r:id="rId2"/>
    <p:sldId id="274" r:id="rId3"/>
    <p:sldId id="275" r:id="rId4"/>
    <p:sldId id="279" r:id="rId5"/>
    <p:sldId id="280" r:id="rId6"/>
    <p:sldId id="281" r:id="rId7"/>
  </p:sldIdLst>
  <p:sldSz cx="9144000" cy="6858000" type="screen4x3"/>
  <p:notesSz cx="6797675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4563" autoAdjust="0"/>
  </p:normalViewPr>
  <p:slideViewPr>
    <p:cSldViewPr>
      <p:cViewPr>
        <p:scale>
          <a:sx n="100" d="100"/>
          <a:sy n="100" d="100"/>
        </p:scale>
        <p:origin x="-931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C185F-3B3D-4BC8-9A2A-C79CDAAA911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84A6A-5CEE-4F3F-83A9-5EC764E3E4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166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C0058-3E49-43CD-8E94-3566594B0A43}" type="datetimeFigureOut">
              <a:rPr lang="en-GB" smtClean="0"/>
              <a:pPr/>
              <a:t>21/03/2016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09B01-9836-40C2-9318-7E253FBFB37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09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7D78A158-8CDE-401C-B18E-A9D3E9733C28}" type="slidenum">
              <a:rPr lang="nl-NL" sz="1200"/>
              <a:pPr/>
              <a:t>2</a:t>
            </a:fld>
            <a:endParaRPr lang="nl-NL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7" y="4717415"/>
            <a:ext cx="4984962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66B7F-9514-48E4-92B9-BF15B73B7DE3}" type="slidenum">
              <a:rPr lang="nl-NL"/>
              <a:pPr/>
              <a:t>3</a:t>
            </a:fld>
            <a:endParaRPr lang="nl-NL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C2414C-FFC5-4927-ADCE-A4506B637DF6}" type="slidenum">
              <a:rPr lang="nl-NL"/>
              <a:pPr/>
              <a:t>4</a:t>
            </a:fld>
            <a:endParaRPr lang="nl-NL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DFED52-A0F5-4B6B-A83D-A92D125AC60F}" type="slidenum">
              <a:rPr lang="nl-NL"/>
              <a:pPr/>
              <a:t>5</a:t>
            </a:fld>
            <a:endParaRPr lang="nl-NL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DCA353-A535-43FD-A0F7-E62BBC06EBE9}" type="slidenum">
              <a:rPr lang="nl-NL"/>
              <a:pPr/>
              <a:t>6</a:t>
            </a:fld>
            <a:endParaRPr lang="nl-NL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331913" y="6308725"/>
            <a:ext cx="28956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288" y="908721"/>
            <a:ext cx="8291512" cy="792087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10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3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EFEC9-8E51-425C-A4F8-AC70D3C8045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2481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1196975"/>
            <a:ext cx="82915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2133600"/>
            <a:ext cx="8291512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820F9F-4A78-4794-BA0A-638F9F166864}" type="datetimeFigureOut">
              <a:rPr lang="en-US"/>
              <a:pPr>
                <a:defRPr/>
              </a:pPr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5646F-B914-4171-99C3-A02015CBB21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7664" y="18864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10" name="Picture 9" descr="relang-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88640"/>
            <a:ext cx="1806200" cy="5040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5536" y="6231988"/>
            <a:ext cx="7200800" cy="2716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ts val="1500"/>
              </a:lnSpc>
            </a:pP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23528" y="1700808"/>
            <a:ext cx="8424936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algn="ctr" eaLnBrk="0" hangingPunct="0">
              <a:spcBef>
                <a:spcPct val="0"/>
              </a:spcBef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defRPr/>
            </a:pPr>
            <a:r>
              <a:rPr lang="de-DE" sz="4000" b="1" dirty="0" smtClean="0">
                <a:latin typeface="Arial Narrow Bold" charset="0"/>
              </a:rPr>
              <a:t> </a:t>
            </a:r>
          </a:p>
          <a:p>
            <a:pPr>
              <a:buFontTx/>
              <a:buNone/>
              <a:defRPr/>
            </a:pPr>
            <a:endParaRPr lang="de-DE" sz="2800" dirty="0" smtClean="0">
              <a:latin typeface="Arial Narrow Bold" charset="0"/>
            </a:endParaRPr>
          </a:p>
          <a:p>
            <a:pPr>
              <a:buFontTx/>
              <a:buNone/>
              <a:defRPr/>
            </a:pPr>
            <a:endParaRPr lang="en-GB" sz="2800" dirty="0" smtClean="0">
              <a:latin typeface="Arial Narrow Bold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685800"/>
            <a:ext cx="8291512" cy="792087"/>
          </a:xfrm>
        </p:spPr>
        <p:txBody>
          <a:bodyPr/>
          <a:lstStyle/>
          <a:p>
            <a:pPr algn="l"/>
            <a:r>
              <a:rPr lang="en-GB" sz="3200" b="1" noProof="0" dirty="0" smtClean="0"/>
              <a:t>			</a:t>
            </a:r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RELANG</a:t>
            </a:r>
            <a:endParaRPr lang="en-GB" sz="18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0364" y="1524000"/>
            <a:ext cx="8291264" cy="4104457"/>
          </a:xfrm>
        </p:spPr>
        <p:txBody>
          <a:bodyPr/>
          <a:lstStyle/>
          <a:p>
            <a:pPr marL="0" indent="0" algn="ctr">
              <a:buNone/>
            </a:pPr>
            <a:r>
              <a:rPr lang="en-IE" sz="2000" b="1" dirty="0">
                <a:solidFill>
                  <a:srgbClr val="002060"/>
                </a:solidFill>
              </a:rPr>
              <a:t>Relating language examinations to the common European reference levels of language proficiency: </a:t>
            </a:r>
            <a:r>
              <a:rPr lang="en-IE" sz="2000" b="1" i="1" dirty="0">
                <a:solidFill>
                  <a:srgbClr val="002060"/>
                </a:solidFill>
              </a:rPr>
              <a:t>promoting quality assurance in education and facilitating mobility</a:t>
            </a:r>
            <a:endParaRPr lang="en-GB" sz="2000" i="1" dirty="0"/>
          </a:p>
          <a:p>
            <a:endParaRPr lang="nl-NL" noProof="0" dirty="0" smtClean="0"/>
          </a:p>
          <a:p>
            <a:pPr algn="ctr">
              <a:buNone/>
            </a:pPr>
            <a:r>
              <a:rPr lang="en-GB" sz="3600" b="1" dirty="0" smtClean="0">
                <a:solidFill>
                  <a:schemeClr val="accent5">
                    <a:lumMod val="50000"/>
                  </a:schemeClr>
                </a:solidFill>
              </a:rPr>
              <a:t>Specification </a:t>
            </a:r>
            <a:r>
              <a:rPr lang="en-GB" sz="3600" b="1" dirty="0">
                <a:solidFill>
                  <a:schemeClr val="accent5">
                    <a:lumMod val="50000"/>
                  </a:schemeClr>
                </a:solidFill>
              </a:rPr>
              <a:t>of Learning Outcomes (LOs)</a:t>
            </a:r>
          </a:p>
          <a:p>
            <a:pPr algn="ctr">
              <a:buNone/>
            </a:pPr>
            <a:r>
              <a:rPr lang="en-GB" sz="3600" b="1" dirty="0">
                <a:solidFill>
                  <a:schemeClr val="accent5">
                    <a:lumMod val="50000"/>
                  </a:schemeClr>
                </a:solidFill>
              </a:rPr>
              <a:t> in terms of the CEFR </a:t>
            </a: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1800" b="1" dirty="0">
                <a:solidFill>
                  <a:srgbClr val="002060"/>
                </a:solidFill>
              </a:rPr>
              <a:t>European Centre for Modern Languages and European Commission cooperation on Innovative Methodologies And Assessment In Language Learning </a:t>
            </a:r>
          </a:p>
          <a:p>
            <a:pPr marL="0" indent="0">
              <a:buNone/>
            </a:pPr>
            <a:endParaRPr lang="en-GB" sz="1800" b="1" noProof="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1800" b="1" noProof="0" dirty="0" smtClean="0"/>
              <a:t> </a:t>
            </a:r>
            <a:endParaRPr lang="en-GB" sz="1800" noProof="0" dirty="0" smtClean="0"/>
          </a:p>
          <a:p>
            <a:pPr>
              <a:buNone/>
            </a:pPr>
            <a:endParaRPr lang="en-GB" sz="1800" noProof="0" dirty="0" smtClean="0">
              <a:solidFill>
                <a:srgbClr val="002060"/>
              </a:solidFill>
            </a:endParaRP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039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8640762" cy="1143000"/>
          </a:xfrm>
        </p:spPr>
        <p:txBody>
          <a:bodyPr/>
          <a:lstStyle/>
          <a:p>
            <a:pPr eaLnBrk="1" hangingPunct="1"/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Linking Procedures in the Highlights</a:t>
            </a:r>
            <a:b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GB" sz="3200" b="1" dirty="0" smtClean="0">
                <a:solidFill>
                  <a:schemeClr val="bg2">
                    <a:lumMod val="50000"/>
                  </a:schemeClr>
                </a:solidFill>
              </a:rPr>
              <a:t>(adapted)</a:t>
            </a:r>
            <a:endParaRPr lang="en-GB" sz="3200" b="1" noProof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209800"/>
            <a:ext cx="7499350" cy="3600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/>
              <a:t>Familiarisation with the CEFR</a:t>
            </a:r>
          </a:p>
          <a:p>
            <a:pPr>
              <a:lnSpc>
                <a:spcPct val="90000"/>
              </a:lnSpc>
            </a:pPr>
            <a:r>
              <a:rPr lang="en-GB" sz="2400" b="1" dirty="0"/>
              <a:t>Linking on the basis of specification of curriculum  content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Benchmarks and standards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Validation: checking that learner results relate to CEFR levels as intended</a:t>
            </a:r>
          </a:p>
        </p:txBody>
      </p:sp>
    </p:spTree>
    <p:extLst>
      <p:ext uri="{BB962C8B-B14F-4D97-AF65-F5344CB8AC3E}">
        <p14:creationId xmlns:p14="http://schemas.microsoft.com/office/powerpoint/2010/main" val="124765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8291512" cy="792163"/>
          </a:xfrm>
        </p:spPr>
        <p:txBody>
          <a:bodyPr/>
          <a:lstStyle/>
          <a:p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Aims</a:t>
            </a:r>
            <a:endParaRPr lang="en-GB" sz="4000" b="1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133600"/>
            <a:ext cx="8139112" cy="3992563"/>
          </a:xfrm>
        </p:spPr>
        <p:txBody>
          <a:bodyPr/>
          <a:lstStyle/>
          <a:p>
            <a:r>
              <a:rPr lang="en-GB" sz="2400" noProof="0" dirty="0"/>
              <a:t>Raising awareness of good practice in linking to the CEFR </a:t>
            </a:r>
          </a:p>
          <a:p>
            <a:r>
              <a:rPr lang="en-GB" sz="2400" noProof="0" dirty="0"/>
              <a:t>Defining minimum standards in linking</a:t>
            </a:r>
          </a:p>
          <a:p>
            <a:r>
              <a:rPr lang="en-GB" sz="2400" noProof="0" dirty="0"/>
              <a:t>Providing practical support in linking</a:t>
            </a:r>
          </a:p>
        </p:txBody>
      </p:sp>
    </p:spTree>
    <p:extLst>
      <p:ext uri="{BB962C8B-B14F-4D97-AF65-F5344CB8AC3E}">
        <p14:creationId xmlns:p14="http://schemas.microsoft.com/office/powerpoint/2010/main" val="16654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0"/>
            <a:ext cx="7795592" cy="1143000"/>
          </a:xfrm>
        </p:spPr>
        <p:txBody>
          <a:bodyPr/>
          <a:lstStyle/>
          <a:p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Opportunities of Specification (1)</a:t>
            </a:r>
            <a:endParaRPr lang="en-GB" sz="3200" b="1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86000"/>
            <a:ext cx="8101012" cy="2592388"/>
          </a:xfrm>
        </p:spPr>
        <p:txBody>
          <a:bodyPr/>
          <a:lstStyle/>
          <a:p>
            <a:r>
              <a:rPr lang="en-GB" sz="2400" noProof="0" dirty="0" smtClean="0"/>
              <a:t>to increase the awareness of the importance of a good content analysis of the </a:t>
            </a:r>
            <a:r>
              <a:rPr lang="en-GB" sz="2400" dirty="0" smtClean="0"/>
              <a:t>curriculum</a:t>
            </a:r>
            <a:r>
              <a:rPr lang="en-GB" sz="2400" noProof="0" dirty="0" smtClean="0"/>
              <a:t>;</a:t>
            </a:r>
          </a:p>
          <a:p>
            <a:r>
              <a:rPr lang="en-GB" sz="2400" noProof="0" dirty="0" smtClean="0"/>
              <a:t>to become familiar with and use of the CEFR in planning and describing language curricula; </a:t>
            </a:r>
          </a:p>
          <a:p>
            <a:r>
              <a:rPr lang="en-GB" sz="2400" noProof="0" dirty="0" smtClean="0"/>
              <a:t>to describe and analyse in a detailed way the content of a curriculum;</a:t>
            </a:r>
          </a:p>
          <a:p>
            <a:r>
              <a:rPr lang="en-GB" sz="2400" noProof="0" dirty="0" smtClean="0"/>
              <a:t>to provide evidence of the quality of the curriculum.</a:t>
            </a:r>
          </a:p>
          <a:p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2931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8012112" cy="1143000"/>
          </a:xfrm>
        </p:spPr>
        <p:txBody>
          <a:bodyPr/>
          <a:lstStyle/>
          <a:p>
            <a:r>
              <a:rPr lang="en-GB" sz="2800" b="1" noProof="0" dirty="0" smtClean="0">
                <a:solidFill>
                  <a:schemeClr val="bg2">
                    <a:lumMod val="50000"/>
                  </a:schemeClr>
                </a:solidFill>
              </a:rPr>
              <a:t>Opportunities of Specification (2)</a:t>
            </a:r>
            <a:endParaRPr lang="en-GB" sz="28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905000"/>
            <a:ext cx="7772400" cy="2592388"/>
          </a:xfrm>
        </p:spPr>
        <p:txBody>
          <a:bodyPr/>
          <a:lstStyle/>
          <a:p>
            <a:r>
              <a:rPr lang="en-GB" sz="2400" noProof="0" dirty="0" smtClean="0"/>
              <a:t>to provide evidence of the relation between examinations/tests and the CEFR</a:t>
            </a:r>
          </a:p>
          <a:p>
            <a:r>
              <a:rPr lang="en-GB" sz="2400" noProof="0" dirty="0" smtClean="0"/>
              <a:t>to provide guidance for item writers</a:t>
            </a:r>
          </a:p>
          <a:p>
            <a:r>
              <a:rPr lang="en-GB" sz="2400" noProof="0" dirty="0" smtClean="0"/>
              <a:t>to increase the transparency for teachers, testers, examination users and test takers about the content and quality of the examination or test and its relationship to the CEFR</a:t>
            </a: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200731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8291512" cy="792163"/>
          </a:xfrm>
        </p:spPr>
        <p:txBody>
          <a:bodyPr/>
          <a:lstStyle/>
          <a:p>
            <a:r>
              <a:rPr lang="en-GB" sz="3200" b="1" noProof="0" dirty="0" smtClean="0">
                <a:solidFill>
                  <a:schemeClr val="bg2">
                    <a:lumMod val="50000"/>
                  </a:schemeClr>
                </a:solidFill>
              </a:rPr>
              <a:t>Three types </a:t>
            </a:r>
            <a:r>
              <a:rPr lang="en-GB" sz="3200" b="1" noProof="0" dirty="0">
                <a:solidFill>
                  <a:schemeClr val="bg2">
                    <a:lumMod val="50000"/>
                  </a:schemeClr>
                </a:solidFill>
              </a:rPr>
              <a:t>of activity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8291512" cy="3992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noProof="0" dirty="0"/>
              <a:t>F</a:t>
            </a:r>
            <a:r>
              <a:rPr lang="en-GB" sz="2400" noProof="0" dirty="0" smtClean="0"/>
              <a:t>amiliarisation activities relevant to the language skill;</a:t>
            </a:r>
          </a:p>
          <a:p>
            <a:pPr>
              <a:lnSpc>
                <a:spcPct val="90000"/>
              </a:lnSpc>
            </a:pPr>
            <a:r>
              <a:rPr lang="en-GB" sz="2400" noProof="0" dirty="0" smtClean="0"/>
              <a:t>Using </a:t>
            </a:r>
            <a:r>
              <a:rPr lang="en-GB" sz="2400" noProof="0" dirty="0"/>
              <a:t>relevant CEFR descriptors to relate the </a:t>
            </a:r>
            <a:r>
              <a:rPr lang="en-GB" sz="2400" noProof="0" dirty="0" smtClean="0"/>
              <a:t>learning objectives to </a:t>
            </a:r>
            <a:r>
              <a:rPr lang="en-GB" sz="2400" noProof="0" dirty="0"/>
              <a:t>the levels and categories of the </a:t>
            </a:r>
            <a:r>
              <a:rPr lang="en-GB" sz="2400" noProof="0" dirty="0" smtClean="0"/>
              <a:t>CEFR;</a:t>
            </a:r>
          </a:p>
          <a:p>
            <a:pPr>
              <a:lnSpc>
                <a:spcPct val="90000"/>
              </a:lnSpc>
            </a:pPr>
            <a:r>
              <a:rPr lang="en-GB" sz="2400" dirty="0" smtClean="0"/>
              <a:t>Designing tasks related to the relevant CEFR-descriptors. </a:t>
            </a:r>
            <a:endParaRPr lang="en-GB" sz="2400" noProof="0" dirty="0"/>
          </a:p>
          <a:p>
            <a:pPr>
              <a:lnSpc>
                <a:spcPct val="90000"/>
              </a:lnSpc>
            </a:pPr>
            <a:endParaRPr lang="en-GB" sz="2800" noProof="0" dirty="0"/>
          </a:p>
        </p:txBody>
      </p:sp>
    </p:spTree>
    <p:extLst>
      <p:ext uri="{BB962C8B-B14F-4D97-AF65-F5344CB8AC3E}">
        <p14:creationId xmlns:p14="http://schemas.microsoft.com/office/powerpoint/2010/main" val="37024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-template-relang">
  <a:themeElements>
    <a:clrScheme name="chris">
      <a:dk1>
        <a:sysClr val="windowText" lastClr="000000"/>
      </a:dk1>
      <a:lt1>
        <a:sysClr val="window" lastClr="FFFFFF"/>
      </a:lt1>
      <a:dk2>
        <a:srgbClr val="92D050"/>
      </a:dk2>
      <a:lt2>
        <a:srgbClr val="F4E7ED"/>
      </a:lt2>
      <a:accent1>
        <a:srgbClr val="E36305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PPT-template-relang</Template>
  <TotalTime>30</TotalTime>
  <Words>265</Words>
  <Application>Microsoft Office PowerPoint</Application>
  <PresentationFormat>Diavoorstelling (4:3)</PresentationFormat>
  <Paragraphs>39</Paragraphs>
  <Slides>6</Slides>
  <Notes>6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7" baseType="lpstr">
      <vt:lpstr>PPT-template-relang</vt:lpstr>
      <vt:lpstr>   RELANG</vt:lpstr>
      <vt:lpstr>Linking Procedures in the Highlights (adapted)</vt:lpstr>
      <vt:lpstr>Aims</vt:lpstr>
      <vt:lpstr>Opportunities of Specification (1)</vt:lpstr>
      <vt:lpstr>Opportunities of Specification (2)</vt:lpstr>
      <vt:lpstr>Three types of 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Niamh Martin</dc:creator>
  <cp:lastModifiedBy>Jose</cp:lastModifiedBy>
  <cp:revision>16</cp:revision>
  <cp:lastPrinted>2012-09-20T10:53:19Z</cp:lastPrinted>
  <dcterms:created xsi:type="dcterms:W3CDTF">2013-09-12T14:01:04Z</dcterms:created>
  <dcterms:modified xsi:type="dcterms:W3CDTF">2016-03-21T14:30:35Z</dcterms:modified>
</cp:coreProperties>
</file>