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1" r:id="rId2"/>
    <p:sldId id="274" r:id="rId3"/>
    <p:sldId id="275" r:id="rId4"/>
    <p:sldId id="276" r:id="rId5"/>
    <p:sldId id="277" r:id="rId6"/>
    <p:sldId id="279" r:id="rId7"/>
    <p:sldId id="280" r:id="rId8"/>
    <p:sldId id="282" r:id="rId9"/>
    <p:sldId id="283" r:id="rId10"/>
    <p:sldId id="285" r:id="rId11"/>
  </p:sldIdLst>
  <p:sldSz cx="9144000" cy="6858000" type="screen4x3"/>
  <p:notesSz cx="6797675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43" autoAdjust="0"/>
    <p:restoredTop sz="94563" autoAdjust="0"/>
  </p:normalViewPr>
  <p:slideViewPr>
    <p:cSldViewPr>
      <p:cViewPr>
        <p:scale>
          <a:sx n="70" d="100"/>
          <a:sy n="70" d="100"/>
        </p:scale>
        <p:origin x="-1651" y="-3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04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C185F-3B3D-4BC8-9A2A-C79CDAAA9113}" type="datetimeFigureOut">
              <a:rPr lang="en-GB" smtClean="0"/>
              <a:pPr/>
              <a:t>21/03/2016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84A6A-5CEE-4F3F-83A9-5EC764E3E41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166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C0058-3E49-43CD-8E94-3566594B0A43}" type="datetimeFigureOut">
              <a:rPr lang="en-GB" smtClean="0"/>
              <a:pPr/>
              <a:t>21/03/2016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7415"/>
            <a:ext cx="543814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09B01-9836-40C2-9318-7E253FBFB37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90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35647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7D78A158-8CDE-401C-B18E-A9D3E9733C28}" type="slidenum">
              <a:rPr lang="nl-NL" sz="1200"/>
              <a:pPr/>
              <a:t>2</a:t>
            </a:fld>
            <a:endParaRPr lang="nl-NL" sz="120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7" y="4717415"/>
            <a:ext cx="4984962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8E4A20B3-A6FA-4238-A263-1BF7907F91CD}" type="slidenum">
              <a:rPr lang="nl-NL" sz="1200"/>
              <a:pPr/>
              <a:t>3</a:t>
            </a:fld>
            <a:endParaRPr lang="nl-NL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177" y="4717416"/>
            <a:ext cx="4987322" cy="44714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0853E650-0C5E-4440-9EEA-97EE9EE9E699}" type="slidenum">
              <a:rPr lang="nl-NL" sz="1200"/>
              <a:pPr/>
              <a:t>4</a:t>
            </a:fld>
            <a:endParaRPr lang="nl-NL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l-NL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FC1FF031-1658-43D6-B04D-82922BA55ED2}" type="slidenum">
              <a:rPr lang="nl-NL" sz="1200"/>
              <a:pPr/>
              <a:t>5</a:t>
            </a:fld>
            <a:endParaRPr lang="nl-NL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24DEADEF-81FF-4018-96A5-85A731084C5F}" type="slidenum">
              <a:rPr lang="nl-NL" sz="1200"/>
              <a:pPr/>
              <a:t>6</a:t>
            </a:fld>
            <a:endParaRPr lang="nl-NL" sz="120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89ABEC49-5F15-4179-914B-E40916255F57}" type="slidenum">
              <a:rPr lang="nl-NL" sz="1200"/>
              <a:pPr/>
              <a:t>8</a:t>
            </a:fld>
            <a:endParaRPr lang="nl-NL" sz="120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3481C8-3F7E-4219-9395-357FBBDB04E9}" type="slidenum">
              <a:rPr lang="nl-NL"/>
              <a:pPr/>
              <a:t>9</a:t>
            </a:fld>
            <a:endParaRPr lang="nl-NL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A3786C-F0D5-4901-A8EC-76CF8ED2A54F}" type="slidenum">
              <a:rPr lang="nl-NL"/>
              <a:pPr/>
              <a:t>10</a:t>
            </a:fld>
            <a:endParaRPr lang="nl-NL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288" y="908721"/>
            <a:ext cx="8291512" cy="792087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104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3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DC90D-9379-48A7-9314-915A6936647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5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1196975"/>
            <a:ext cx="829151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2133600"/>
            <a:ext cx="8291512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20F9F-4A78-4794-BA0A-638F9F166864}" type="datetimeFigureOut">
              <a:rPr lang="en-US"/>
              <a:pPr>
                <a:defRPr/>
              </a:pPr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55646F-B914-4171-99C3-A02015CBB213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47664" y="18864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10" name="Picture 9" descr="relang-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88640"/>
            <a:ext cx="1806200" cy="5040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95536" y="6231988"/>
            <a:ext cx="7200800" cy="2716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ts val="1500"/>
              </a:lnSpc>
            </a:pPr>
            <a:endParaRPr lang="en-US" sz="12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23528" y="1716048"/>
            <a:ext cx="8424936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defRPr/>
            </a:pPr>
            <a:r>
              <a:rPr lang="de-DE" sz="4000" b="1" dirty="0" smtClean="0">
                <a:latin typeface="Arial Narrow Bold" charset="0"/>
              </a:rPr>
              <a:t> </a:t>
            </a:r>
          </a:p>
          <a:p>
            <a:pPr>
              <a:buFontTx/>
              <a:buNone/>
              <a:defRPr/>
            </a:pPr>
            <a:endParaRPr lang="de-DE" sz="2800" dirty="0" smtClean="0">
              <a:latin typeface="Arial Narrow Bold" charset="0"/>
            </a:endParaRPr>
          </a:p>
          <a:p>
            <a:pPr>
              <a:buFontTx/>
              <a:buNone/>
              <a:defRPr/>
            </a:pPr>
            <a:endParaRPr lang="en-GB" sz="2800" dirty="0" smtClean="0">
              <a:latin typeface="Arial Narrow Bold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908721"/>
            <a:ext cx="8291512" cy="792087"/>
          </a:xfrm>
        </p:spPr>
        <p:txBody>
          <a:bodyPr/>
          <a:lstStyle/>
          <a:p>
            <a:pPr algn="l"/>
            <a:r>
              <a:rPr lang="en-GB" sz="3200" b="1" noProof="0" dirty="0" smtClean="0"/>
              <a:t>			</a:t>
            </a:r>
            <a:r>
              <a:rPr lang="en-GB" sz="3200" b="1" noProof="0" dirty="0" smtClean="0">
                <a:solidFill>
                  <a:schemeClr val="bg2">
                    <a:lumMod val="50000"/>
                  </a:schemeClr>
                </a:solidFill>
              </a:rPr>
              <a:t>RELANG</a:t>
            </a:r>
            <a:r>
              <a:rPr lang="en-GB" sz="3200" b="1" noProof="0" dirty="0" smtClean="0"/>
              <a:t/>
            </a:r>
            <a:br>
              <a:rPr lang="en-GB" sz="3200" b="1" noProof="0" dirty="0" smtClean="0"/>
            </a:br>
            <a:r>
              <a:rPr lang="en-GB" sz="1800" b="1" noProof="0" dirty="0" smtClean="0">
                <a:solidFill>
                  <a:srgbClr val="002060"/>
                </a:solidFill>
              </a:rPr>
              <a:t>Relating language examinations to the common European reference levels of language proficiency: </a:t>
            </a:r>
            <a:r>
              <a:rPr lang="en-GB" sz="1800" b="1" i="1" noProof="0" dirty="0" smtClean="0">
                <a:solidFill>
                  <a:srgbClr val="002060"/>
                </a:solidFill>
              </a:rPr>
              <a:t>promoting quality assurance in education and facilitating mobility</a:t>
            </a:r>
            <a:endParaRPr lang="en-GB" sz="1800" i="1" noProof="0" dirty="0">
              <a:solidFill>
                <a:srgbClr val="00206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536" y="2133600"/>
            <a:ext cx="8291264" cy="3809999"/>
          </a:xfrm>
        </p:spPr>
        <p:txBody>
          <a:bodyPr/>
          <a:lstStyle/>
          <a:p>
            <a:endParaRPr lang="en-GB" noProof="0" dirty="0" smtClean="0"/>
          </a:p>
          <a:p>
            <a:pPr marL="0" indent="0" algn="ctr">
              <a:buNone/>
            </a:pPr>
            <a:endParaRPr lang="en-GB" b="1" dirty="0">
              <a:solidFill>
                <a:schemeClr val="bg2">
                  <a:lumMod val="50000"/>
                </a:schemeClr>
              </a:solidFill>
              <a:latin typeface="Arial Narrow Bold" charset="0"/>
            </a:endParaRPr>
          </a:p>
          <a:p>
            <a:pPr marL="0" indent="0" algn="ctr">
              <a:buNone/>
            </a:pPr>
            <a:r>
              <a:rPr lang="en-GB" b="1" noProof="0" dirty="0" smtClean="0">
                <a:solidFill>
                  <a:schemeClr val="bg2">
                    <a:lumMod val="50000"/>
                  </a:schemeClr>
                </a:solidFill>
                <a:latin typeface="Arial Narrow Bold" charset="0"/>
              </a:rPr>
              <a:t>From </a:t>
            </a:r>
            <a:r>
              <a:rPr lang="en-GB" b="1" dirty="0" smtClean="0">
                <a:solidFill>
                  <a:schemeClr val="bg2">
                    <a:lumMod val="50000"/>
                  </a:schemeClr>
                </a:solidFill>
                <a:latin typeface="Arial Narrow Bold" charset="0"/>
              </a:rPr>
              <a:t>Learning to Testing</a:t>
            </a:r>
            <a:endParaRPr lang="en-GB" b="1" noProof="0" dirty="0" smtClean="0">
              <a:solidFill>
                <a:schemeClr val="bg2">
                  <a:lumMod val="50000"/>
                </a:schemeClr>
              </a:solidFill>
              <a:latin typeface="Arial Narrow Bold" charset="0"/>
            </a:endParaRPr>
          </a:p>
          <a:p>
            <a:pPr marL="0" indent="0">
              <a:buNone/>
            </a:pPr>
            <a:endParaRPr lang="en-GB" noProof="0" dirty="0" smtClean="0"/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1800" b="1" noProof="0" dirty="0" smtClean="0">
                <a:solidFill>
                  <a:srgbClr val="002060"/>
                </a:solidFill>
              </a:rPr>
              <a:t>European Centre for Modern Languages and European Commission cooperation on Innovative Methodologies And Assessment In Language Learning </a:t>
            </a:r>
          </a:p>
        </p:txBody>
      </p:sp>
    </p:spTree>
    <p:extLst>
      <p:ext uri="{BB962C8B-B14F-4D97-AF65-F5344CB8AC3E}">
        <p14:creationId xmlns:p14="http://schemas.microsoft.com/office/powerpoint/2010/main" val="10205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>
                <a:solidFill>
                  <a:schemeClr val="bg2">
                    <a:lumMod val="50000"/>
                  </a:schemeClr>
                </a:solidFill>
              </a:rPr>
              <a:t>Content </a:t>
            </a:r>
            <a:r>
              <a:rPr lang="en-GB" sz="3200" b="1" dirty="0" smtClean="0">
                <a:solidFill>
                  <a:schemeClr val="bg2">
                    <a:lumMod val="50000"/>
                  </a:schemeClr>
                </a:solidFill>
              </a:rPr>
              <a:t>Validity</a:t>
            </a:r>
            <a:endParaRPr lang="en-GB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dirty="0"/>
              <a:t>Does the test accurately reflect the syllabus on which it is based AND reflect the descriptors in the CEFR? </a:t>
            </a:r>
          </a:p>
          <a:p>
            <a:r>
              <a:rPr lang="en-GB" sz="2400" dirty="0"/>
              <a:t>Does the content specification reflect all areas to be assessed in suitable proportions? </a:t>
            </a:r>
          </a:p>
        </p:txBody>
      </p:sp>
    </p:spTree>
    <p:extLst>
      <p:ext uri="{BB962C8B-B14F-4D97-AF65-F5344CB8AC3E}">
        <p14:creationId xmlns:p14="http://schemas.microsoft.com/office/powerpoint/2010/main" val="257140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14400"/>
            <a:ext cx="8640762" cy="11430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Linking Procedures in the Manual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276475"/>
            <a:ext cx="7499350" cy="3600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noProof="0" dirty="0" smtClean="0"/>
              <a:t>Familiarisation with the CEFR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noProof="0" dirty="0" smtClean="0"/>
              <a:t>Linking on the basis of specification of examination content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b="1" noProof="0" dirty="0" smtClean="0"/>
              <a:t>Standardization and Benchmarking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b="1" noProof="0" dirty="0" smtClean="0"/>
              <a:t>Standard setting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b="1" noProof="0" dirty="0" smtClean="0"/>
              <a:t>Validation: checking that exam results relate to CEFR levels as intended</a:t>
            </a:r>
          </a:p>
        </p:txBody>
      </p:sp>
    </p:spTree>
    <p:extLst>
      <p:ext uri="{BB962C8B-B14F-4D97-AF65-F5344CB8AC3E}">
        <p14:creationId xmlns:p14="http://schemas.microsoft.com/office/powerpoint/2010/main" val="4589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10795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Claims through Specification and Standardization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133600"/>
            <a:ext cx="7796212" cy="3733800"/>
          </a:xfrm>
        </p:spPr>
        <p:txBody>
          <a:bodyPr/>
          <a:lstStyle/>
          <a:p>
            <a:r>
              <a:rPr lang="en-GB" sz="2800" noProof="0" dirty="0" smtClean="0"/>
              <a:t>Claimed link to CEFR is based on </a:t>
            </a:r>
            <a:r>
              <a:rPr lang="en-GB" sz="2800" b="1" i="1" noProof="0" dirty="0" smtClean="0"/>
              <a:t>specification</a:t>
            </a:r>
            <a:r>
              <a:rPr lang="en-GB" sz="2800" i="1" noProof="0" dirty="0" smtClean="0"/>
              <a:t> </a:t>
            </a:r>
            <a:r>
              <a:rPr lang="en-GB" sz="2800" noProof="0" dirty="0" smtClean="0"/>
              <a:t>only </a:t>
            </a:r>
          </a:p>
          <a:p>
            <a:pPr lvl="1"/>
            <a:r>
              <a:rPr lang="en-GB" sz="2400" noProof="0" dirty="0" smtClean="0"/>
              <a:t>no indication of the </a:t>
            </a:r>
            <a:r>
              <a:rPr lang="en-GB" sz="2400" i="1" noProof="0" dirty="0" smtClean="0"/>
              <a:t>quality </a:t>
            </a:r>
            <a:r>
              <a:rPr lang="en-GB" sz="2400" noProof="0" dirty="0" smtClean="0"/>
              <a:t>of a performance or the </a:t>
            </a:r>
            <a:r>
              <a:rPr lang="en-GB" sz="2400" i="1" noProof="0" dirty="0" smtClean="0"/>
              <a:t>score</a:t>
            </a:r>
            <a:r>
              <a:rPr lang="en-GB" sz="2400" noProof="0" dirty="0" smtClean="0"/>
              <a:t> on a test required for CEFR-level in question</a:t>
            </a:r>
          </a:p>
          <a:p>
            <a:r>
              <a:rPr lang="en-GB" sz="2800" noProof="0" dirty="0" smtClean="0"/>
              <a:t>Claims to be substantiated through </a:t>
            </a:r>
            <a:r>
              <a:rPr lang="en-GB" sz="2800" b="1" i="1" noProof="0" dirty="0" smtClean="0"/>
              <a:t>standardisation</a:t>
            </a:r>
            <a:r>
              <a:rPr lang="en-GB" sz="2800" noProof="0" dirty="0" smtClean="0"/>
              <a:t> </a:t>
            </a:r>
          </a:p>
          <a:p>
            <a:pPr lvl="1"/>
            <a:r>
              <a:rPr lang="en-GB" sz="2400" noProof="0" dirty="0" smtClean="0"/>
              <a:t>Learning objectives in relation to CEFR levels.</a:t>
            </a:r>
          </a:p>
          <a:p>
            <a:pPr eaLnBrk="1" hangingPunct="1">
              <a:buFontTx/>
              <a:buNone/>
            </a:pPr>
            <a:endParaRPr lang="en-GB" sz="2400" noProof="0" dirty="0" smtClean="0"/>
          </a:p>
        </p:txBody>
      </p:sp>
    </p:spTree>
    <p:extLst>
      <p:ext uri="{BB962C8B-B14F-4D97-AF65-F5344CB8AC3E}">
        <p14:creationId xmlns:p14="http://schemas.microsoft.com/office/powerpoint/2010/main" val="44726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8291512" cy="792087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Steps in the standardization phase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7772400" cy="4103688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</a:pPr>
            <a:endParaRPr lang="en-GB" sz="1200" noProof="0" dirty="0" smtClean="0"/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GB" sz="2400" noProof="0" dirty="0" smtClean="0"/>
              <a:t>Adequate familiarisation with the CEFR.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GB" sz="2400" noProof="0" dirty="0" smtClean="0"/>
              <a:t>Training in rating productive skills </a:t>
            </a:r>
          </a:p>
          <a:p>
            <a:pPr marL="781050" lvl="1" indent="-3810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2000" noProof="0" dirty="0" smtClean="0"/>
              <a:t>tables and scales in the CEFR or the Manual &amp; scales or specific rating scales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GB" sz="2400" noProof="0" dirty="0" smtClean="0"/>
              <a:t>Training in rating receptive tasks </a:t>
            </a:r>
          </a:p>
          <a:p>
            <a:pPr marL="781050" lvl="1" indent="-3810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2000" noProof="0" dirty="0" smtClean="0"/>
              <a:t>tables in the Manual &amp; specifications developed for the examinations or tests in question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GB" sz="2400" noProof="0" dirty="0" smtClean="0"/>
              <a:t>Benchmarking performance samples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GB" sz="2400" noProof="0" dirty="0" smtClean="0"/>
              <a:t>Standard setting of receptive tasks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</a:pPr>
            <a:endParaRPr lang="en-GB" sz="2000" noProof="0" dirty="0" smtClean="0"/>
          </a:p>
        </p:txBody>
      </p:sp>
    </p:spTree>
    <p:extLst>
      <p:ext uri="{BB962C8B-B14F-4D97-AF65-F5344CB8AC3E}">
        <p14:creationId xmlns:p14="http://schemas.microsoft.com/office/powerpoint/2010/main" val="78917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b="1" noProof="0" dirty="0" smtClean="0"/>
              <a:t>Group Decisions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28800"/>
            <a:ext cx="8001000" cy="4104457"/>
          </a:xfrm>
        </p:spPr>
        <p:txBody>
          <a:bodyPr/>
          <a:lstStyle/>
          <a:p>
            <a:pPr marL="0" indent="0" eaLnBrk="1" hangingPunct="1">
              <a:buNone/>
            </a:pPr>
            <a:endParaRPr lang="en-GB" sz="2400" noProof="0" dirty="0" smtClean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GB" sz="2800" b="1" i="1" noProof="0" dirty="0" smtClean="0"/>
              <a:t>Benchmarking</a:t>
            </a:r>
            <a:r>
              <a:rPr lang="en-GB" sz="2800" noProof="0" dirty="0" smtClean="0"/>
              <a:t> and </a:t>
            </a:r>
            <a:r>
              <a:rPr lang="en-GB" sz="2800" b="1" i="1" noProof="0" dirty="0" smtClean="0"/>
              <a:t>standard setting</a:t>
            </a:r>
            <a:r>
              <a:rPr lang="en-GB" sz="2800" noProof="0" dirty="0" smtClean="0"/>
              <a:t> are procedures requiring group decisions</a:t>
            </a:r>
          </a:p>
          <a:p>
            <a:pPr lvl="1"/>
            <a:r>
              <a:rPr lang="en-GB" sz="2400" noProof="0" dirty="0" smtClean="0"/>
              <a:t>to be carefully prepared by appropriate training.</a:t>
            </a:r>
          </a:p>
        </p:txBody>
      </p:sp>
    </p:spTree>
    <p:extLst>
      <p:ext uri="{BB962C8B-B14F-4D97-AF65-F5344CB8AC3E}">
        <p14:creationId xmlns:p14="http://schemas.microsoft.com/office/powerpoint/2010/main" val="32534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8291512" cy="862609"/>
          </a:xfrm>
        </p:spPr>
        <p:txBody>
          <a:bodyPr/>
          <a:lstStyle/>
          <a:p>
            <a:pPr eaLnBrk="1" hangingPunct="1"/>
            <a:r>
              <a:rPr lang="nl-NL" sz="3200" b="1" dirty="0" smtClean="0"/>
              <a:t>Standard Setting </a:t>
            </a:r>
            <a:r>
              <a:rPr lang="nl-NL" sz="3200" b="1" dirty="0" err="1" smtClean="0"/>
              <a:t>for</a:t>
            </a:r>
            <a:r>
              <a:rPr lang="nl-NL" sz="3200" b="1" dirty="0" smtClean="0"/>
              <a:t> </a:t>
            </a:r>
            <a:r>
              <a:rPr lang="nl-NL" sz="3200" b="1" dirty="0" err="1" smtClean="0"/>
              <a:t>Receptive</a:t>
            </a:r>
            <a:r>
              <a:rPr lang="nl-NL" sz="3200" b="1" dirty="0" smtClean="0"/>
              <a:t> Skills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8243887" cy="3733800"/>
          </a:xfrm>
        </p:spPr>
        <p:txBody>
          <a:bodyPr/>
          <a:lstStyle/>
          <a:p>
            <a:r>
              <a:rPr lang="en-US" sz="2600" dirty="0" smtClean="0"/>
              <a:t>For Learning Objectives that are tested through </a:t>
            </a:r>
            <a:r>
              <a:rPr lang="en-US" sz="2600" i="1" dirty="0" smtClean="0"/>
              <a:t>indirect</a:t>
            </a:r>
            <a:r>
              <a:rPr lang="en-US" sz="2600" dirty="0" smtClean="0"/>
              <a:t> tests with a numerical score, performance standards have to be set </a:t>
            </a:r>
          </a:p>
          <a:p>
            <a:pPr lvl="1"/>
            <a:r>
              <a:rPr lang="en-US" sz="2400" dirty="0" smtClean="0"/>
              <a:t>Receptive skills (reading, listening)</a:t>
            </a:r>
          </a:p>
          <a:p>
            <a:pPr lvl="1"/>
            <a:r>
              <a:rPr lang="en-US" sz="2400" dirty="0" smtClean="0"/>
              <a:t>Underlying competences (grammar, vocabulary)</a:t>
            </a:r>
          </a:p>
          <a:p>
            <a:r>
              <a:rPr lang="en-US" sz="2600" dirty="0" smtClean="0"/>
              <a:t>A performance standard is the boundary (cut-off score) between two levels on the scale reported by a test </a:t>
            </a:r>
          </a:p>
          <a:p>
            <a:r>
              <a:rPr lang="en-US" sz="2600" dirty="0" smtClean="0"/>
              <a:t>Process to arrive at a cut-off score: </a:t>
            </a:r>
            <a:r>
              <a:rPr lang="en-US" sz="2600" b="1" dirty="0" smtClean="0"/>
              <a:t>standard setting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1709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How to arrive at Standards?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8291264" cy="4104457"/>
          </a:xfrm>
        </p:spPr>
        <p:txBody>
          <a:bodyPr/>
          <a:lstStyle/>
          <a:p>
            <a:r>
              <a:rPr lang="en-US" sz="2400" dirty="0" smtClean="0"/>
              <a:t>Group decisions (panel)</a:t>
            </a:r>
            <a:endParaRPr lang="en-US" sz="2400" dirty="0"/>
          </a:p>
          <a:p>
            <a:r>
              <a:rPr lang="en-US" sz="2400" dirty="0" smtClean="0"/>
              <a:t>Group is familiar with CEFR</a:t>
            </a:r>
          </a:p>
          <a:p>
            <a:r>
              <a:rPr lang="en-US" sz="2400" dirty="0" smtClean="0"/>
              <a:t>Test content has been specified in</a:t>
            </a:r>
            <a:r>
              <a:rPr lang="en-US" sz="2400" baseline="0" dirty="0" smtClean="0"/>
              <a:t> terms of the CEFR</a:t>
            </a:r>
          </a:p>
          <a:p>
            <a:r>
              <a:rPr lang="en-US" sz="2400" baseline="0" dirty="0" smtClean="0"/>
              <a:t>Standard setting procedures have been formalized</a:t>
            </a:r>
          </a:p>
          <a:p>
            <a:r>
              <a:rPr lang="en-US" sz="2400" dirty="0" smtClean="0"/>
              <a:t>Careful selection and training of panel members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374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b="1" noProof="0" dirty="0" smtClean="0"/>
              <a:t>Benchmarking of Productive Skills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772400" cy="36623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Symbol" pitchFamily="18" charset="2"/>
              <a:buChar char=""/>
            </a:pPr>
            <a:r>
              <a:rPr lang="en-GB" sz="2400" noProof="0" dirty="0" smtClean="0"/>
              <a:t>The judgment on the CEFR level is direct</a:t>
            </a:r>
          </a:p>
          <a:p>
            <a:pPr lvl="1">
              <a:lnSpc>
                <a:spcPct val="90000"/>
              </a:lnSpc>
            </a:pPr>
            <a:r>
              <a:rPr lang="en-GB" sz="2000" noProof="0" dirty="0" smtClean="0"/>
              <a:t>Assistance needed for raters in giving valid judgments</a:t>
            </a:r>
          </a:p>
          <a:p>
            <a:pPr eaLnBrk="1" hangingPunct="1">
              <a:lnSpc>
                <a:spcPct val="90000"/>
              </a:lnSpc>
              <a:buFont typeface="Symbol" pitchFamily="18" charset="2"/>
              <a:buChar char=""/>
            </a:pPr>
            <a:endParaRPr lang="en-GB" sz="2400" noProof="0" dirty="0" smtClean="0"/>
          </a:p>
          <a:p>
            <a:pPr eaLnBrk="1" hangingPunct="1">
              <a:lnSpc>
                <a:spcPct val="90000"/>
              </a:lnSpc>
              <a:buFont typeface="Symbol" pitchFamily="18" charset="2"/>
              <a:buChar char=""/>
            </a:pPr>
            <a:r>
              <a:rPr lang="en-GB" sz="2400" noProof="0" dirty="0" smtClean="0"/>
              <a:t>Benchmarking: providing one (or more) typical sample(s) to illustrate performance at a given level</a:t>
            </a:r>
          </a:p>
        </p:txBody>
      </p:sp>
    </p:spTree>
    <p:extLst>
      <p:ext uri="{BB962C8B-B14F-4D97-AF65-F5344CB8AC3E}">
        <p14:creationId xmlns:p14="http://schemas.microsoft.com/office/powerpoint/2010/main" val="112581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14400"/>
            <a:ext cx="8291512" cy="792163"/>
          </a:xfrm>
        </p:spPr>
        <p:txBody>
          <a:bodyPr/>
          <a:lstStyle/>
          <a:p>
            <a:r>
              <a:rPr lang="en-GB" sz="3200" b="1" dirty="0" smtClean="0">
                <a:solidFill>
                  <a:schemeClr val="bg2">
                    <a:lumMod val="50000"/>
                  </a:schemeClr>
                </a:solidFill>
              </a:rPr>
              <a:t>Validation</a:t>
            </a:r>
            <a:endParaRPr lang="en-GB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2276872"/>
            <a:ext cx="8011616" cy="40322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	</a:t>
            </a:r>
            <a:r>
              <a:rPr lang="en-US" sz="2800" dirty="0" smtClean="0"/>
              <a:t>What is Validation?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The degree to which evidence and theory support the interpretations of test scores entailed by proposed uses of </a:t>
            </a:r>
            <a:r>
              <a:rPr lang="en-US" sz="2400" dirty="0" smtClean="0"/>
              <a:t>tests.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 smtClean="0"/>
              <a:t>Does the test measure what it intends to measure?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0348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-template-relang">
  <a:themeElements>
    <a:clrScheme name="chris">
      <a:dk1>
        <a:sysClr val="windowText" lastClr="000000"/>
      </a:dk1>
      <a:lt1>
        <a:sysClr val="window" lastClr="FFFFFF"/>
      </a:lt1>
      <a:dk2>
        <a:srgbClr val="92D050"/>
      </a:dk2>
      <a:lt2>
        <a:srgbClr val="F4E7ED"/>
      </a:lt2>
      <a:accent1>
        <a:srgbClr val="E36305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PPT-template-relang</Template>
  <TotalTime>68</TotalTime>
  <Words>372</Words>
  <Application>Microsoft Office PowerPoint</Application>
  <PresentationFormat>Diavoorstelling (4:3)</PresentationFormat>
  <Paragraphs>67</Paragraphs>
  <Slides>10</Slides>
  <Notes>9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1" baseType="lpstr">
      <vt:lpstr>PPT-template-relang</vt:lpstr>
      <vt:lpstr>   RELANG Relating language examinations to the common European reference levels of language proficiency: promoting quality assurance in education and facilitating mobility</vt:lpstr>
      <vt:lpstr>Linking Procedures in the Manual</vt:lpstr>
      <vt:lpstr>Claims through Specification and Standardization</vt:lpstr>
      <vt:lpstr>Steps in the standardization phase</vt:lpstr>
      <vt:lpstr>Group Decisions</vt:lpstr>
      <vt:lpstr>Standard Setting for Receptive Skills</vt:lpstr>
      <vt:lpstr>How to arrive at Standards?</vt:lpstr>
      <vt:lpstr>Benchmarking of Productive Skills </vt:lpstr>
      <vt:lpstr>Validation</vt:lpstr>
      <vt:lpstr>Content Validity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Niamh Martin</dc:creator>
  <cp:lastModifiedBy>Jose</cp:lastModifiedBy>
  <cp:revision>20</cp:revision>
  <cp:lastPrinted>2012-09-20T10:53:19Z</cp:lastPrinted>
  <dcterms:created xsi:type="dcterms:W3CDTF">2013-09-12T14:01:04Z</dcterms:created>
  <dcterms:modified xsi:type="dcterms:W3CDTF">2016-03-21T14:26:55Z</dcterms:modified>
</cp:coreProperties>
</file>