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65" r:id="rId2"/>
    <p:sldId id="266" r:id="rId3"/>
    <p:sldId id="267" r:id="rId4"/>
    <p:sldId id="269" r:id="rId5"/>
    <p:sldId id="258" r:id="rId6"/>
    <p:sldId id="262" r:id="rId7"/>
    <p:sldId id="270" r:id="rId8"/>
    <p:sldId id="268" r:id="rId9"/>
    <p:sldId id="271" r:id="rId10"/>
    <p:sldId id="259" r:id="rId11"/>
    <p:sldId id="275" r:id="rId12"/>
    <p:sldId id="263" r:id="rId13"/>
    <p:sldId id="276" r:id="rId14"/>
    <p:sldId id="278" r:id="rId15"/>
    <p:sldId id="277" r:id="rId16"/>
    <p:sldId id="280" r:id="rId17"/>
    <p:sldId id="279" r:id="rId18"/>
    <p:sldId id="264" r:id="rId19"/>
    <p:sldId id="281" r:id="rId20"/>
    <p:sldId id="282" r:id="rId21"/>
  </p:sldIdLst>
  <p:sldSz cx="9144000" cy="6858000" type="screen4x3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 autoAdjust="0"/>
    <p:restoredTop sz="94690" autoAdjust="0"/>
  </p:normalViewPr>
  <p:slideViewPr>
    <p:cSldViewPr>
      <p:cViewPr varScale="1">
        <p:scale>
          <a:sx n="41" d="100"/>
          <a:sy n="41" d="100"/>
        </p:scale>
        <p:origin x="-13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FFDCBC2-49C2-468F-BCD9-81B9DAD2C2C1}" type="doc">
      <dgm:prSet loTypeId="urn:microsoft.com/office/officeart/2005/8/layout/cycle1" loCatId="cycle" qsTypeId="urn:microsoft.com/office/officeart/2005/8/quickstyle/3d5" qsCatId="3D" csTypeId="urn:microsoft.com/office/officeart/2005/8/colors/accent1_2" csCatId="accent1" phldr="1"/>
      <dgm:spPr/>
      <dgm:t>
        <a:bodyPr/>
        <a:lstStyle/>
        <a:p>
          <a:endParaRPr lang="ro-RO"/>
        </a:p>
      </dgm:t>
    </dgm:pt>
    <dgm:pt modelId="{88D7BCEB-B2A3-422A-8208-03E3D575B295}">
      <dgm:prSet phldrT="[Text]" custT="1"/>
      <dgm:spPr/>
      <dgm:t>
        <a:bodyPr/>
        <a:lstStyle/>
        <a:p>
          <a:r>
            <a:rPr lang="ro-RO" sz="2400" b="1" dirty="0" smtClean="0"/>
            <a:t>3. Activități la clasă </a:t>
          </a:r>
          <a:r>
            <a:rPr lang="ro-RO" sz="1600" b="0" dirty="0" smtClean="0"/>
            <a:t>(introducerea temei, un set de lecții, concluzii, materiale suplimentare  pentru copii/părinți)</a:t>
          </a:r>
          <a:endParaRPr lang="ro-RO" sz="1600" b="0" dirty="0"/>
        </a:p>
      </dgm:t>
    </dgm:pt>
    <dgm:pt modelId="{3BB98BF5-AD04-48CA-BF39-A49739EA8EF6}" type="parTrans" cxnId="{94720178-9622-459F-ACC8-C6055327AE8B}">
      <dgm:prSet/>
      <dgm:spPr/>
      <dgm:t>
        <a:bodyPr/>
        <a:lstStyle/>
        <a:p>
          <a:endParaRPr lang="ro-RO" sz="1600"/>
        </a:p>
      </dgm:t>
    </dgm:pt>
    <dgm:pt modelId="{D4E35D85-7239-4933-AA27-E4891139D368}" type="sibTrans" cxnId="{94720178-9622-459F-ACC8-C6055327AE8B}">
      <dgm:prSet/>
      <dgm:spPr/>
      <dgm:t>
        <a:bodyPr/>
        <a:lstStyle/>
        <a:p>
          <a:endParaRPr lang="ro-RO" sz="1600"/>
        </a:p>
      </dgm:t>
    </dgm:pt>
    <dgm:pt modelId="{7D96A7B0-D406-4BB6-923B-930A4E04C20E}">
      <dgm:prSet phldrT="[Text]" custT="1"/>
      <dgm:spPr/>
      <dgm:t>
        <a:bodyPr/>
        <a:lstStyle/>
        <a:p>
          <a:r>
            <a:rPr lang="ro-RO" sz="2400" b="1" dirty="0" smtClean="0"/>
            <a:t>1. Problematica</a:t>
          </a:r>
          <a:r>
            <a:rPr lang="ro-RO" sz="2000" b="1" dirty="0" smtClean="0"/>
            <a:t> </a:t>
          </a:r>
          <a:r>
            <a:rPr lang="ro-RO" sz="1600" b="0" dirty="0" smtClean="0"/>
            <a:t>(conținut</a:t>
          </a:r>
          <a:r>
            <a:rPr lang="ro-RO" sz="1600" dirty="0" smtClean="0"/>
            <a:t> ilegal, cyberbullying, protecția datelor personale etc.)</a:t>
          </a:r>
          <a:endParaRPr lang="ro-RO" sz="1600" dirty="0"/>
        </a:p>
      </dgm:t>
    </dgm:pt>
    <dgm:pt modelId="{CA5DD67F-A5FB-47E9-B7E6-1B5DF9B28EC0}" type="parTrans" cxnId="{994ECFA5-D33C-451B-9993-A1BC08BA68F1}">
      <dgm:prSet/>
      <dgm:spPr/>
      <dgm:t>
        <a:bodyPr/>
        <a:lstStyle/>
        <a:p>
          <a:endParaRPr lang="ro-RO" sz="1600"/>
        </a:p>
      </dgm:t>
    </dgm:pt>
    <dgm:pt modelId="{7D063745-AFB0-4272-ACDE-662F9BB8D335}" type="sibTrans" cxnId="{994ECFA5-D33C-451B-9993-A1BC08BA68F1}">
      <dgm:prSet/>
      <dgm:spPr/>
      <dgm:t>
        <a:bodyPr/>
        <a:lstStyle/>
        <a:p>
          <a:endParaRPr lang="ro-RO" sz="1600"/>
        </a:p>
      </dgm:t>
    </dgm:pt>
    <dgm:pt modelId="{CF1DF5CB-8032-4512-A0CB-3796B5AC02E3}">
      <dgm:prSet phldrT="[Text]" custT="1"/>
      <dgm:spPr/>
      <dgm:t>
        <a:bodyPr/>
        <a:lstStyle/>
        <a:p>
          <a:r>
            <a:rPr lang="ro-RO" sz="2400" b="1" dirty="0" smtClean="0"/>
            <a:t>2. Recomandări </a:t>
          </a:r>
          <a:br>
            <a:rPr lang="ro-RO" sz="2400" b="1" dirty="0" smtClean="0"/>
          </a:br>
          <a:r>
            <a:rPr lang="ro-RO" sz="1600" b="0" dirty="0" smtClean="0"/>
            <a:t>(fișe privind rolul școlii, sfaturi adresate cadrului didactic)</a:t>
          </a:r>
          <a:endParaRPr lang="ro-RO" sz="1600" b="1" dirty="0"/>
        </a:p>
      </dgm:t>
    </dgm:pt>
    <dgm:pt modelId="{101A77C5-E3EC-454F-8341-30709918E11B}" type="parTrans" cxnId="{2F32E16B-F6DD-4812-BDD0-9A7E290C1959}">
      <dgm:prSet/>
      <dgm:spPr/>
      <dgm:t>
        <a:bodyPr/>
        <a:lstStyle/>
        <a:p>
          <a:endParaRPr lang="ro-RO" sz="1600"/>
        </a:p>
      </dgm:t>
    </dgm:pt>
    <dgm:pt modelId="{9E02C616-E39B-49B8-AE43-8066DC36AF75}" type="sibTrans" cxnId="{2F32E16B-F6DD-4812-BDD0-9A7E290C1959}">
      <dgm:prSet/>
      <dgm:spPr/>
      <dgm:t>
        <a:bodyPr/>
        <a:lstStyle/>
        <a:p>
          <a:endParaRPr lang="ro-RO" sz="1600"/>
        </a:p>
      </dgm:t>
    </dgm:pt>
    <dgm:pt modelId="{25C4A068-AF4A-4E95-9DB1-1CA59051E8E1}">
      <dgm:prSet phldrT="[Text]" custT="1"/>
      <dgm:spPr/>
      <dgm:t>
        <a:bodyPr/>
        <a:lstStyle/>
        <a:p>
          <a:r>
            <a:rPr lang="ro-RO" sz="2400" b="1" dirty="0" smtClean="0"/>
            <a:t>4. Evaluare </a:t>
          </a:r>
          <a:r>
            <a:rPr lang="ro-RO" sz="1600" b="0" dirty="0" smtClean="0"/>
            <a:t>(evaluarea activităților la clasă, chestionare</a:t>
          </a:r>
          <a:r>
            <a:rPr lang="ro-RO" sz="1600" dirty="0" smtClean="0"/>
            <a:t>)</a:t>
          </a:r>
          <a:br>
            <a:rPr lang="ro-RO" sz="1600" dirty="0" smtClean="0"/>
          </a:br>
          <a:endParaRPr lang="ro-RO" sz="1600" b="1" dirty="0"/>
        </a:p>
      </dgm:t>
    </dgm:pt>
    <dgm:pt modelId="{C9F32089-93EF-4E6D-B961-79659EAEFBFA}" type="parTrans" cxnId="{B79154F7-5960-456F-A1F8-16F8539B4CEA}">
      <dgm:prSet/>
      <dgm:spPr/>
      <dgm:t>
        <a:bodyPr/>
        <a:lstStyle/>
        <a:p>
          <a:endParaRPr lang="ro-RO"/>
        </a:p>
      </dgm:t>
    </dgm:pt>
    <dgm:pt modelId="{2063DD2B-36DC-45DC-A85F-C4ABEA0D252D}" type="sibTrans" cxnId="{B79154F7-5960-456F-A1F8-16F8539B4CEA}">
      <dgm:prSet/>
      <dgm:spPr/>
      <dgm:t>
        <a:bodyPr/>
        <a:lstStyle/>
        <a:p>
          <a:endParaRPr lang="ro-RO"/>
        </a:p>
      </dgm:t>
    </dgm:pt>
    <dgm:pt modelId="{3579BE92-B282-4807-94CF-6C60DBB569AE}" type="pres">
      <dgm:prSet presAssocID="{5FFDCBC2-49C2-468F-BCD9-81B9DAD2C2C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o-RO"/>
        </a:p>
      </dgm:t>
    </dgm:pt>
    <dgm:pt modelId="{0AAFF0B9-0D7E-4447-A3BF-7A1F2A2A11C5}" type="pres">
      <dgm:prSet presAssocID="{88D7BCEB-B2A3-422A-8208-03E3D575B295}" presName="dummy" presStyleCnt="0"/>
      <dgm:spPr/>
    </dgm:pt>
    <dgm:pt modelId="{0C652023-5EC0-42A9-AA43-F2BF5C3B6F63}" type="pres">
      <dgm:prSet presAssocID="{88D7BCEB-B2A3-422A-8208-03E3D575B295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6138DF17-8F25-4D09-A96D-1AC6D583585F}" type="pres">
      <dgm:prSet presAssocID="{D4E35D85-7239-4933-AA27-E4891139D368}" presName="sibTrans" presStyleLbl="node1" presStyleIdx="0" presStyleCnt="4" custLinFactNeighborX="8412" custLinFactNeighborY="7779"/>
      <dgm:spPr/>
      <dgm:t>
        <a:bodyPr/>
        <a:lstStyle/>
        <a:p>
          <a:endParaRPr lang="ro-RO"/>
        </a:p>
      </dgm:t>
    </dgm:pt>
    <dgm:pt modelId="{CAFAD99B-1EFF-497D-9B81-A707B88C55C3}" type="pres">
      <dgm:prSet presAssocID="{25C4A068-AF4A-4E95-9DB1-1CA59051E8E1}" presName="dummy" presStyleCnt="0"/>
      <dgm:spPr/>
    </dgm:pt>
    <dgm:pt modelId="{5D2A0B79-398C-4521-A41E-10E36DEBB5E4}" type="pres">
      <dgm:prSet presAssocID="{25C4A068-AF4A-4E95-9DB1-1CA59051E8E1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80033C4A-54D0-4E27-B0C0-660CF75F3F42}" type="pres">
      <dgm:prSet presAssocID="{2063DD2B-36DC-45DC-A85F-C4ABEA0D252D}" presName="sibTrans" presStyleLbl="node1" presStyleIdx="1" presStyleCnt="4" custLinFactNeighborX="-5549" custLinFactNeighborY="-40"/>
      <dgm:spPr/>
      <dgm:t>
        <a:bodyPr/>
        <a:lstStyle/>
        <a:p>
          <a:endParaRPr lang="ro-RO"/>
        </a:p>
      </dgm:t>
    </dgm:pt>
    <dgm:pt modelId="{368F8A36-82AE-425A-8D6B-061CA635E3BB}" type="pres">
      <dgm:prSet presAssocID="{7D96A7B0-D406-4BB6-923B-930A4E04C20E}" presName="dummy" presStyleCnt="0"/>
      <dgm:spPr/>
    </dgm:pt>
    <dgm:pt modelId="{C50E6F2E-05D0-4F9B-8A0D-B1855125E567}" type="pres">
      <dgm:prSet presAssocID="{7D96A7B0-D406-4BB6-923B-930A4E04C20E}" presName="node" presStyleLbl="revTx" presStyleIdx="2" presStyleCnt="4" custScaleX="136672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2EDB7680-FC5E-4952-9F8C-EBC12E891799}" type="pres">
      <dgm:prSet presAssocID="{7D063745-AFB0-4272-ACDE-662F9BB8D335}" presName="sibTrans" presStyleLbl="node1" presStyleIdx="2" presStyleCnt="4" custLinFactNeighborX="1401" custLinFactNeighborY="-1430"/>
      <dgm:spPr/>
      <dgm:t>
        <a:bodyPr/>
        <a:lstStyle/>
        <a:p>
          <a:endParaRPr lang="ro-RO"/>
        </a:p>
      </dgm:t>
    </dgm:pt>
    <dgm:pt modelId="{BE15F4DF-97E9-40DF-BD98-CAB47E17E4D1}" type="pres">
      <dgm:prSet presAssocID="{CF1DF5CB-8032-4512-A0CB-3796B5AC02E3}" presName="dummy" presStyleCnt="0"/>
      <dgm:spPr/>
    </dgm:pt>
    <dgm:pt modelId="{43CC1E92-47D1-4547-B331-DA74214EBA6D}" type="pres">
      <dgm:prSet presAssocID="{CF1DF5CB-8032-4512-A0CB-3796B5AC02E3}" presName="node" presStyleLbl="revTx" presStyleIdx="3" presStyleCnt="4" custScaleX="143118">
        <dgm:presLayoutVars>
          <dgm:bulletEnabled val="1"/>
        </dgm:presLayoutVars>
      </dgm:prSet>
      <dgm:spPr/>
      <dgm:t>
        <a:bodyPr/>
        <a:lstStyle/>
        <a:p>
          <a:endParaRPr lang="ro-RO"/>
        </a:p>
      </dgm:t>
    </dgm:pt>
    <dgm:pt modelId="{A1DD3FE5-5BAC-401F-B76C-866051A81FA6}" type="pres">
      <dgm:prSet presAssocID="{9E02C616-E39B-49B8-AE43-8066DC36AF75}" presName="sibTrans" presStyleLbl="node1" presStyleIdx="3" presStyleCnt="4" custLinFactNeighborX="-4082" custLinFactNeighborY="23"/>
      <dgm:spPr/>
      <dgm:t>
        <a:bodyPr/>
        <a:lstStyle/>
        <a:p>
          <a:endParaRPr lang="ro-RO"/>
        </a:p>
      </dgm:t>
    </dgm:pt>
  </dgm:ptLst>
  <dgm:cxnLst>
    <dgm:cxn modelId="{2CCF004D-B0BC-4A0F-8074-DE9DB860E7E7}" type="presOf" srcId="{5FFDCBC2-49C2-468F-BCD9-81B9DAD2C2C1}" destId="{3579BE92-B282-4807-94CF-6C60DBB569AE}" srcOrd="0" destOrd="0" presId="urn:microsoft.com/office/officeart/2005/8/layout/cycle1"/>
    <dgm:cxn modelId="{E336A4FD-0D2D-46DE-9945-55C8B6CEBCC3}" type="presOf" srcId="{7D96A7B0-D406-4BB6-923B-930A4E04C20E}" destId="{C50E6F2E-05D0-4F9B-8A0D-B1855125E567}" srcOrd="0" destOrd="0" presId="urn:microsoft.com/office/officeart/2005/8/layout/cycle1"/>
    <dgm:cxn modelId="{F593E951-5979-4229-BFB6-D0C29C79FCAD}" type="presOf" srcId="{2063DD2B-36DC-45DC-A85F-C4ABEA0D252D}" destId="{80033C4A-54D0-4E27-B0C0-660CF75F3F42}" srcOrd="0" destOrd="0" presId="urn:microsoft.com/office/officeart/2005/8/layout/cycle1"/>
    <dgm:cxn modelId="{76BA25BA-F061-476E-B27F-6DC58E23A621}" type="presOf" srcId="{D4E35D85-7239-4933-AA27-E4891139D368}" destId="{6138DF17-8F25-4D09-A96D-1AC6D583585F}" srcOrd="0" destOrd="0" presId="urn:microsoft.com/office/officeart/2005/8/layout/cycle1"/>
    <dgm:cxn modelId="{EBA5C5FF-04BB-4143-B3D8-82C8A9726B9D}" type="presOf" srcId="{CF1DF5CB-8032-4512-A0CB-3796B5AC02E3}" destId="{43CC1E92-47D1-4547-B331-DA74214EBA6D}" srcOrd="0" destOrd="0" presId="urn:microsoft.com/office/officeart/2005/8/layout/cycle1"/>
    <dgm:cxn modelId="{B79154F7-5960-456F-A1F8-16F8539B4CEA}" srcId="{5FFDCBC2-49C2-468F-BCD9-81B9DAD2C2C1}" destId="{25C4A068-AF4A-4E95-9DB1-1CA59051E8E1}" srcOrd="1" destOrd="0" parTransId="{C9F32089-93EF-4E6D-B961-79659EAEFBFA}" sibTransId="{2063DD2B-36DC-45DC-A85F-C4ABEA0D252D}"/>
    <dgm:cxn modelId="{994ECFA5-D33C-451B-9993-A1BC08BA68F1}" srcId="{5FFDCBC2-49C2-468F-BCD9-81B9DAD2C2C1}" destId="{7D96A7B0-D406-4BB6-923B-930A4E04C20E}" srcOrd="2" destOrd="0" parTransId="{CA5DD67F-A5FB-47E9-B7E6-1B5DF9B28EC0}" sibTransId="{7D063745-AFB0-4272-ACDE-662F9BB8D335}"/>
    <dgm:cxn modelId="{03CCAAFB-D510-413C-8108-D42413A46364}" type="presOf" srcId="{25C4A068-AF4A-4E95-9DB1-1CA59051E8E1}" destId="{5D2A0B79-398C-4521-A41E-10E36DEBB5E4}" srcOrd="0" destOrd="0" presId="urn:microsoft.com/office/officeart/2005/8/layout/cycle1"/>
    <dgm:cxn modelId="{94720178-9622-459F-ACC8-C6055327AE8B}" srcId="{5FFDCBC2-49C2-468F-BCD9-81B9DAD2C2C1}" destId="{88D7BCEB-B2A3-422A-8208-03E3D575B295}" srcOrd="0" destOrd="0" parTransId="{3BB98BF5-AD04-48CA-BF39-A49739EA8EF6}" sibTransId="{D4E35D85-7239-4933-AA27-E4891139D368}"/>
    <dgm:cxn modelId="{2F32E16B-F6DD-4812-BDD0-9A7E290C1959}" srcId="{5FFDCBC2-49C2-468F-BCD9-81B9DAD2C2C1}" destId="{CF1DF5CB-8032-4512-A0CB-3796B5AC02E3}" srcOrd="3" destOrd="0" parTransId="{101A77C5-E3EC-454F-8341-30709918E11B}" sibTransId="{9E02C616-E39B-49B8-AE43-8066DC36AF75}"/>
    <dgm:cxn modelId="{60F3C299-D923-45A1-BAFD-5261A862C524}" type="presOf" srcId="{9E02C616-E39B-49B8-AE43-8066DC36AF75}" destId="{A1DD3FE5-5BAC-401F-B76C-866051A81FA6}" srcOrd="0" destOrd="0" presId="urn:microsoft.com/office/officeart/2005/8/layout/cycle1"/>
    <dgm:cxn modelId="{2F48FB27-9793-4132-9587-6C2BB7CF59C4}" type="presOf" srcId="{88D7BCEB-B2A3-422A-8208-03E3D575B295}" destId="{0C652023-5EC0-42A9-AA43-F2BF5C3B6F63}" srcOrd="0" destOrd="0" presId="urn:microsoft.com/office/officeart/2005/8/layout/cycle1"/>
    <dgm:cxn modelId="{87CAF2E0-1B61-4142-BA75-33207213673E}" type="presOf" srcId="{7D063745-AFB0-4272-ACDE-662F9BB8D335}" destId="{2EDB7680-FC5E-4952-9F8C-EBC12E891799}" srcOrd="0" destOrd="0" presId="urn:microsoft.com/office/officeart/2005/8/layout/cycle1"/>
    <dgm:cxn modelId="{6C6362F0-407E-4428-B803-E14FDA5136BF}" type="presParOf" srcId="{3579BE92-B282-4807-94CF-6C60DBB569AE}" destId="{0AAFF0B9-0D7E-4447-A3BF-7A1F2A2A11C5}" srcOrd="0" destOrd="0" presId="urn:microsoft.com/office/officeart/2005/8/layout/cycle1"/>
    <dgm:cxn modelId="{7BB066D3-BE39-4450-86C8-45D678B6DAF7}" type="presParOf" srcId="{3579BE92-B282-4807-94CF-6C60DBB569AE}" destId="{0C652023-5EC0-42A9-AA43-F2BF5C3B6F63}" srcOrd="1" destOrd="0" presId="urn:microsoft.com/office/officeart/2005/8/layout/cycle1"/>
    <dgm:cxn modelId="{A41B974A-93C4-40EF-A3FF-B3C7F4A3CBF4}" type="presParOf" srcId="{3579BE92-B282-4807-94CF-6C60DBB569AE}" destId="{6138DF17-8F25-4D09-A96D-1AC6D583585F}" srcOrd="2" destOrd="0" presId="urn:microsoft.com/office/officeart/2005/8/layout/cycle1"/>
    <dgm:cxn modelId="{969F76FF-8EED-4FAC-A75C-E91F1D99994B}" type="presParOf" srcId="{3579BE92-B282-4807-94CF-6C60DBB569AE}" destId="{CAFAD99B-1EFF-497D-9B81-A707B88C55C3}" srcOrd="3" destOrd="0" presId="urn:microsoft.com/office/officeart/2005/8/layout/cycle1"/>
    <dgm:cxn modelId="{AE8C4CBC-D89A-407A-B48E-55A76178076B}" type="presParOf" srcId="{3579BE92-B282-4807-94CF-6C60DBB569AE}" destId="{5D2A0B79-398C-4521-A41E-10E36DEBB5E4}" srcOrd="4" destOrd="0" presId="urn:microsoft.com/office/officeart/2005/8/layout/cycle1"/>
    <dgm:cxn modelId="{AE26031C-7135-4C71-98BA-1D435B552933}" type="presParOf" srcId="{3579BE92-B282-4807-94CF-6C60DBB569AE}" destId="{80033C4A-54D0-4E27-B0C0-660CF75F3F42}" srcOrd="5" destOrd="0" presId="urn:microsoft.com/office/officeart/2005/8/layout/cycle1"/>
    <dgm:cxn modelId="{8EAB8BE4-862F-4D02-835A-D591403CC8C5}" type="presParOf" srcId="{3579BE92-B282-4807-94CF-6C60DBB569AE}" destId="{368F8A36-82AE-425A-8D6B-061CA635E3BB}" srcOrd="6" destOrd="0" presId="urn:microsoft.com/office/officeart/2005/8/layout/cycle1"/>
    <dgm:cxn modelId="{3F7206AA-9284-4EF5-BF79-8D56A4250AA9}" type="presParOf" srcId="{3579BE92-B282-4807-94CF-6C60DBB569AE}" destId="{C50E6F2E-05D0-4F9B-8A0D-B1855125E567}" srcOrd="7" destOrd="0" presId="urn:microsoft.com/office/officeart/2005/8/layout/cycle1"/>
    <dgm:cxn modelId="{0E30B65F-8674-4BA8-BA1B-E1C4E9F6B5C1}" type="presParOf" srcId="{3579BE92-B282-4807-94CF-6C60DBB569AE}" destId="{2EDB7680-FC5E-4952-9F8C-EBC12E891799}" srcOrd="8" destOrd="0" presId="urn:microsoft.com/office/officeart/2005/8/layout/cycle1"/>
    <dgm:cxn modelId="{1C69F9BA-5D47-4EC0-BF67-E0059896CF4E}" type="presParOf" srcId="{3579BE92-B282-4807-94CF-6C60DBB569AE}" destId="{BE15F4DF-97E9-40DF-BD98-CAB47E17E4D1}" srcOrd="9" destOrd="0" presId="urn:microsoft.com/office/officeart/2005/8/layout/cycle1"/>
    <dgm:cxn modelId="{397B7774-D680-445D-AD3E-319777821D14}" type="presParOf" srcId="{3579BE92-B282-4807-94CF-6C60DBB569AE}" destId="{43CC1E92-47D1-4547-B331-DA74214EBA6D}" srcOrd="10" destOrd="0" presId="urn:microsoft.com/office/officeart/2005/8/layout/cycle1"/>
    <dgm:cxn modelId="{A95D7981-491B-446A-9F38-2303570609F3}" type="presParOf" srcId="{3579BE92-B282-4807-94CF-6C60DBB569AE}" destId="{A1DD3FE5-5BAC-401F-B76C-866051A81FA6}" srcOrd="11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5F7FC-312D-4D8E-A574-A0A116BA3EE3}" type="datetimeFigureOut">
              <a:rPr lang="ro-RO" smtClean="0"/>
              <a:pPr/>
              <a:t>14.09.2015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2948A-9310-4FE3-A823-A7AF7E5750B0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smtClean="0"/>
              <a:t>În România evenimentul este marcat pentru al şaselea an consectuiv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2</a:t>
            </a:fld>
            <a:endParaRPr lang="ro-R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smtClean="0"/>
              <a:t>În România evenimentul este marcat pentru al şaselea an consectuiv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11</a:t>
            </a:fld>
            <a:endParaRPr lang="ro-R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dirty="0" smtClean="0"/>
              <a:t>În România evenimentul este marcat pentru al şaselea an </a:t>
            </a:r>
            <a:r>
              <a:rPr lang="ro-RO" dirty="0" err="1" smtClean="0"/>
              <a:t>consectuiv</a:t>
            </a:r>
            <a:r>
              <a:rPr lang="ro-RO" dirty="0" smtClean="0"/>
              <a:t>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12</a:t>
            </a:fld>
            <a:endParaRPr lang="ro-RO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smtClean="0"/>
              <a:t>În România evenimentul este marcat pentru al şaselea an consectuiv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13</a:t>
            </a:fld>
            <a:endParaRPr lang="ro-RO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smtClean="0"/>
              <a:t>În România evenimentul este marcat pentru al şaselea an consectuiv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14</a:t>
            </a:fld>
            <a:endParaRPr lang="ro-RO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smtClean="0"/>
              <a:t>În România evenimentul este marcat pentru al şaselea an consectuiv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15</a:t>
            </a:fld>
            <a:endParaRPr lang="ro-RO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smtClean="0"/>
              <a:t>În România evenimentul este marcat pentru al şaselea an consectuiv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16</a:t>
            </a:fld>
            <a:endParaRPr lang="ro-RO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smtClean="0"/>
              <a:t>În România evenimentul este marcat pentru al şaselea an consectuiv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17</a:t>
            </a:fld>
            <a:endParaRPr lang="ro-RO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smtClean="0"/>
              <a:t>În România evenimentul este marcat pentru al şaselea an consectuiv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18</a:t>
            </a:fld>
            <a:endParaRPr lang="ro-RO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smtClean="0"/>
              <a:t>În România evenimentul este marcat pentru al şaselea an consectuiv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19</a:t>
            </a:fld>
            <a:endParaRPr lang="ro-RO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o-RO" dirty="0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20</a:t>
            </a:fld>
            <a:endParaRPr lang="ro-R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smtClean="0"/>
              <a:t>În România evenimentul este marcat pentru al şaselea an consectuiv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3</a:t>
            </a:fld>
            <a:endParaRPr lang="ro-R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smtClean="0"/>
              <a:t>În România evenimentul este marcat pentru al şaselea an consectuiv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4</a:t>
            </a:fld>
            <a:endParaRPr lang="ro-R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smtClean="0"/>
              <a:t>În România evenimentul este marcat pentru al şaselea an consectuiv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5</a:t>
            </a:fld>
            <a:endParaRPr lang="ro-R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smtClean="0"/>
              <a:t>În România evenimentul este marcat pentru al şaselea an consectuiv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6</a:t>
            </a:fld>
            <a:endParaRPr lang="ro-R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smtClean="0"/>
              <a:t>În România evenimentul este marcat pentru al şaselea an consectuiv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7</a:t>
            </a:fld>
            <a:endParaRPr lang="ro-R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smtClean="0"/>
              <a:t>În România evenimentul este marcat pentru al şaselea an consectuiv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8</a:t>
            </a:fld>
            <a:endParaRPr lang="ro-RO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smtClean="0"/>
              <a:t>În România evenimentul este marcat pentru al şaselea an consectuiv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9</a:t>
            </a:fld>
            <a:endParaRPr lang="ro-R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o-RO" smtClean="0"/>
              <a:t>În România evenimentul este marcat pentru al şaselea an consectuiv de către Salvaţi Copiii şi partenerii săi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DE2A91-70FD-4D8E-A0EC-A948181F29A7}" type="slidenum">
              <a:rPr lang="ro-RO" smtClean="0"/>
              <a:pPr/>
              <a:t>10</a:t>
            </a:fld>
            <a:endParaRPr lang="ro-R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40CF7-D61C-4593-9212-2596FCCC2781}" type="datetimeFigureOut">
              <a:rPr lang="ro-RO" smtClean="0"/>
              <a:pPr/>
              <a:t>14.09.2015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6D1A-C35B-4C7A-B4B2-A18B215502BD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40CF7-D61C-4593-9212-2596FCCC2781}" type="datetimeFigureOut">
              <a:rPr lang="ro-RO" smtClean="0"/>
              <a:pPr/>
              <a:t>14.09.2015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6D1A-C35B-4C7A-B4B2-A18B215502BD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40CF7-D61C-4593-9212-2596FCCC2781}" type="datetimeFigureOut">
              <a:rPr lang="ro-RO" smtClean="0"/>
              <a:pPr/>
              <a:t>14.09.2015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6D1A-C35B-4C7A-B4B2-A18B215502BD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40CF7-D61C-4593-9212-2596FCCC2781}" type="datetimeFigureOut">
              <a:rPr lang="ro-RO" smtClean="0"/>
              <a:pPr/>
              <a:t>14.09.2015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6D1A-C35B-4C7A-B4B2-A18B215502BD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40CF7-D61C-4593-9212-2596FCCC2781}" type="datetimeFigureOut">
              <a:rPr lang="ro-RO" smtClean="0"/>
              <a:pPr/>
              <a:t>14.09.2015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6D1A-C35B-4C7A-B4B2-A18B215502BD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40CF7-D61C-4593-9212-2596FCCC2781}" type="datetimeFigureOut">
              <a:rPr lang="ro-RO" smtClean="0"/>
              <a:pPr/>
              <a:t>14.09.2015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6D1A-C35B-4C7A-B4B2-A18B215502BD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40CF7-D61C-4593-9212-2596FCCC2781}" type="datetimeFigureOut">
              <a:rPr lang="ro-RO" smtClean="0"/>
              <a:pPr/>
              <a:t>14.09.2015</a:t>
            </a:fld>
            <a:endParaRPr lang="ro-R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6D1A-C35B-4C7A-B4B2-A18B215502BD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40CF7-D61C-4593-9212-2596FCCC2781}" type="datetimeFigureOut">
              <a:rPr lang="ro-RO" smtClean="0"/>
              <a:pPr/>
              <a:t>14.09.2015</a:t>
            </a:fld>
            <a:endParaRPr lang="ro-R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6D1A-C35B-4C7A-B4B2-A18B215502BD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40CF7-D61C-4593-9212-2596FCCC2781}" type="datetimeFigureOut">
              <a:rPr lang="ro-RO" smtClean="0"/>
              <a:pPr/>
              <a:t>14.09.2015</a:t>
            </a:fld>
            <a:endParaRPr lang="ro-R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6D1A-C35B-4C7A-B4B2-A18B215502BD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40CF7-D61C-4593-9212-2596FCCC2781}" type="datetimeFigureOut">
              <a:rPr lang="ro-RO" smtClean="0"/>
              <a:pPr/>
              <a:t>14.09.2015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6D1A-C35B-4C7A-B4B2-A18B215502BD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40CF7-D61C-4593-9212-2596FCCC2781}" type="datetimeFigureOut">
              <a:rPr lang="ro-RO" smtClean="0"/>
              <a:pPr/>
              <a:t>14.09.2015</a:t>
            </a:fld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36D1A-C35B-4C7A-B4B2-A18B215502BD}" type="slidenum">
              <a:rPr lang="ro-RO" smtClean="0"/>
              <a:pPr/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40CF7-D61C-4593-9212-2596FCCC2781}" type="datetimeFigureOut">
              <a:rPr lang="ro-RO" smtClean="0"/>
              <a:pPr/>
              <a:t>14.09.2015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36D1A-C35B-4C7A-B4B2-A18B215502BD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jpeg"/><Relationship Id="rId9" Type="http://schemas.microsoft.com/office/2007/relationships/diagramDrawing" Target="../diagrams/drawing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sigur.info/" TargetMode="External"/><Relationship Id="rId4" Type="http://schemas.openxmlformats.org/officeDocument/2006/relationships/hyperlink" Target="mailto:georgiana.rosculet@salva&#355;icopiii.ro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Users\Ovidiu\Desktop\Untitl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2636912"/>
            <a:ext cx="2088232" cy="2966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03648" y="1628800"/>
            <a:ext cx="61468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o-RO" sz="2400" b="1" dirty="0" smtClean="0">
                <a:latin typeface="Cambria" pitchFamily="18" charset="0"/>
              </a:rPr>
              <a:t>Dezvoltat de Organizaţia Salvaţi Copiii </a:t>
            </a:r>
          </a:p>
          <a:p>
            <a:pPr algn="ctr"/>
            <a:r>
              <a:rPr lang="ro-RO" sz="2400" b="1" dirty="0" smtClean="0">
                <a:latin typeface="Cambria" pitchFamily="18" charset="0"/>
              </a:rPr>
              <a:t>în cadrul programului european Sigur.info</a:t>
            </a:r>
            <a:endParaRPr lang="ro-RO" sz="2400" b="1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67544" y="1844824"/>
            <a:ext cx="828092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ro-RO" sz="2400" dirty="0" smtClean="0">
                <a:latin typeface="Cambria" pitchFamily="18" charset="0"/>
                <a:cs typeface="Arial" charset="0"/>
              </a:rPr>
              <a:t>O</a:t>
            </a:r>
            <a:r>
              <a:rPr lang="vi-VN" sz="2400" dirty="0" smtClean="0">
                <a:latin typeface="Cambria" pitchFamily="18" charset="0"/>
                <a:cs typeface="Arial" charset="0"/>
              </a:rPr>
              <a:t>r</a:t>
            </a:r>
            <a:r>
              <a:rPr lang="ro-RO" sz="2400" dirty="0" smtClean="0">
                <a:latin typeface="Cambria" pitchFamily="18" charset="0"/>
                <a:cs typeface="Arial" charset="0"/>
              </a:rPr>
              <a:t>a</a:t>
            </a:r>
            <a:r>
              <a:rPr lang="vi-VN" sz="2400" dirty="0" smtClean="0">
                <a:latin typeface="Cambria" pitchFamily="18" charset="0"/>
                <a:cs typeface="Arial" charset="0"/>
              </a:rPr>
              <a:t> de dirigenţie</a:t>
            </a:r>
            <a:r>
              <a:rPr lang="ro-RO" sz="2400" dirty="0" smtClean="0">
                <a:latin typeface="Cambria" pitchFamily="18" charset="0"/>
                <a:cs typeface="Arial" charset="0"/>
              </a:rPr>
              <a:t> sau alte ore </a:t>
            </a:r>
            <a:r>
              <a:rPr lang="vi-VN" sz="2400" dirty="0" smtClean="0">
                <a:latin typeface="Cambria" pitchFamily="18" charset="0"/>
                <a:cs typeface="Arial" charset="0"/>
              </a:rPr>
              <a:t>din programă unde se pot regăsi activităţi care să se plieze pe</a:t>
            </a:r>
            <a:r>
              <a:rPr lang="ro-RO" sz="2400" dirty="0" smtClean="0">
                <a:latin typeface="Cambria" pitchFamily="18" charset="0"/>
                <a:cs typeface="Arial" charset="0"/>
              </a:rPr>
              <a:t> acest </a:t>
            </a:r>
            <a:r>
              <a:rPr lang="vi-VN" sz="2400" dirty="0" smtClean="0">
                <a:latin typeface="Cambria" pitchFamily="18" charset="0"/>
                <a:cs typeface="Arial" charset="0"/>
              </a:rPr>
              <a:t>specific</a:t>
            </a: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ro-RO" sz="2400" dirty="0" smtClean="0">
                <a:latin typeface="Cambria" pitchFamily="18" charset="0"/>
                <a:cs typeface="Arial" charset="0"/>
              </a:rPr>
              <a:t>S</a:t>
            </a:r>
            <a:r>
              <a:rPr lang="vi-VN" sz="2400" dirty="0" smtClean="0">
                <a:latin typeface="Cambria" pitchFamily="18" charset="0"/>
                <a:cs typeface="Arial" charset="0"/>
              </a:rPr>
              <a:t>ăptămân</a:t>
            </a:r>
            <a:r>
              <a:rPr lang="ro-RO" sz="2400" dirty="0" smtClean="0">
                <a:latin typeface="Cambria" pitchFamily="18" charset="0"/>
                <a:cs typeface="Arial" charset="0"/>
              </a:rPr>
              <a:t>a</a:t>
            </a:r>
            <a:r>
              <a:rPr lang="vi-VN" sz="2400" dirty="0" smtClean="0">
                <a:latin typeface="Cambria" pitchFamily="18" charset="0"/>
                <a:cs typeface="Arial" charset="0"/>
              </a:rPr>
              <a:t> “</a:t>
            </a:r>
            <a:r>
              <a:rPr lang="ro-RO" sz="2400" dirty="0" smtClean="0">
                <a:latin typeface="Cambria" pitchFamily="18" charset="0"/>
                <a:cs typeface="Arial" charset="0"/>
              </a:rPr>
              <a:t>Să ştii mai multe, să fii mai bun!</a:t>
            </a:r>
            <a:r>
              <a:rPr lang="vi-VN" sz="2400" dirty="0" smtClean="0">
                <a:latin typeface="Cambria" pitchFamily="18" charset="0"/>
                <a:cs typeface="Arial" charset="0"/>
              </a:rPr>
              <a:t>”</a:t>
            </a: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ro-RO" sz="2400" dirty="0" smtClean="0">
                <a:latin typeface="Cambria" pitchFamily="18" charset="0"/>
                <a:cs typeface="Arial" charset="0"/>
              </a:rPr>
              <a:t>D</a:t>
            </a:r>
            <a:r>
              <a:rPr lang="vi-VN" sz="2400" dirty="0" smtClean="0">
                <a:latin typeface="Cambria" pitchFamily="18" charset="0"/>
                <a:cs typeface="Arial" charset="0"/>
              </a:rPr>
              <a:t>ezbateri organizate în cadrul şcolii, cu participarea </a:t>
            </a:r>
            <a:r>
              <a:rPr lang="ro-RO" sz="2400" dirty="0" smtClean="0">
                <a:latin typeface="Cambria" pitchFamily="18" charset="0"/>
                <a:cs typeface="Arial" charset="0"/>
              </a:rPr>
              <a:t>elevilor, </a:t>
            </a:r>
            <a:r>
              <a:rPr lang="vi-VN" sz="2400" dirty="0" smtClean="0">
                <a:latin typeface="Cambria" pitchFamily="18" charset="0"/>
                <a:cs typeface="Arial" charset="0"/>
              </a:rPr>
              <a:t>cadre</a:t>
            </a:r>
            <a:r>
              <a:rPr lang="ro-RO" sz="2400" dirty="0" smtClean="0">
                <a:latin typeface="Cambria" pitchFamily="18" charset="0"/>
                <a:cs typeface="Arial" charset="0"/>
              </a:rPr>
              <a:t>lor</a:t>
            </a:r>
            <a:r>
              <a:rPr lang="vi-VN" sz="2400" dirty="0" smtClean="0">
                <a:latin typeface="Cambria" pitchFamily="18" charset="0"/>
                <a:cs typeface="Arial" charset="0"/>
              </a:rPr>
              <a:t> didactice</a:t>
            </a:r>
            <a:r>
              <a:rPr lang="ro-RO" sz="2400" dirty="0" smtClean="0">
                <a:latin typeface="Cambria" pitchFamily="18" charset="0"/>
                <a:cs typeface="Arial" charset="0"/>
              </a:rPr>
              <a:t> și părinților</a:t>
            </a:r>
            <a:r>
              <a:rPr lang="vi-VN" sz="2400" dirty="0" smtClean="0">
                <a:latin typeface="Cambria" pitchFamily="18" charset="0"/>
                <a:cs typeface="Arial" charset="0"/>
              </a:rPr>
              <a:t>.</a:t>
            </a:r>
            <a:endParaRPr lang="ro-RO" sz="2400" dirty="0" smtClean="0">
              <a:latin typeface="Cambria" pitchFamily="18" charset="0"/>
              <a:cs typeface="Arial" charset="0"/>
            </a:endParaRP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ro-RO" sz="2400" dirty="0" smtClean="0">
                <a:latin typeface="Cambria" pitchFamily="18" charset="0"/>
                <a:cs typeface="Arial" charset="0"/>
              </a:rPr>
              <a:t>Concursuri școlare şi activităţi extracurriculare</a:t>
            </a:r>
            <a:endParaRPr lang="vi-VN" sz="2400" dirty="0">
              <a:latin typeface="Cambria" pitchFamily="18" charset="0"/>
              <a:cs typeface="Arial" charset="0"/>
            </a:endParaRP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340768"/>
            <a:ext cx="90730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pPr marL="342900" indent="-342900">
              <a:lnSpc>
                <a:spcPct val="120000"/>
              </a:lnSpc>
              <a:spcBef>
                <a:spcPct val="50000"/>
              </a:spcBef>
            </a:pPr>
            <a:endParaRPr lang="ro-RO" sz="2400" i="1" dirty="0" smtClean="0">
              <a:latin typeface="Cambria" pitchFamily="18" charset="0"/>
              <a:cs typeface="Arial" charset="0"/>
            </a:endParaRP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</a:pPr>
            <a:endParaRPr lang="ro-RO" sz="2400" i="1" dirty="0" smtClean="0">
              <a:latin typeface="Cambria" pitchFamily="18" charset="0"/>
              <a:cs typeface="Arial" charset="0"/>
            </a:endParaRPr>
          </a:p>
          <a:p>
            <a:pPr marL="342900" indent="-342900" algn="ctr">
              <a:lnSpc>
                <a:spcPct val="120000"/>
              </a:lnSpc>
              <a:spcBef>
                <a:spcPct val="50000"/>
              </a:spcBef>
            </a:pPr>
            <a:r>
              <a:rPr lang="ro-RO" sz="3200" b="1" i="1" dirty="0" smtClean="0">
                <a:latin typeface="Cambria" pitchFamily="18" charset="0"/>
                <a:cs typeface="Arial" charset="0"/>
              </a:rPr>
              <a:t>Ce conţine </a:t>
            </a:r>
            <a:r>
              <a:rPr lang="ro-RO" sz="3200" i="1" dirty="0" smtClean="0">
                <a:latin typeface="Cambria" pitchFamily="18" charset="0"/>
                <a:cs typeface="Arial" charset="0"/>
              </a:rPr>
              <a:t>un ghid care să vizeze educaţia online a copiilor?</a:t>
            </a:r>
            <a:endParaRPr lang="vi-VN" sz="3200" i="1" dirty="0">
              <a:latin typeface="Cambria" pitchFamily="18" charset="0"/>
              <a:cs typeface="Arial" charset="0"/>
            </a:endParaRP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Diagram 5"/>
          <p:cNvGraphicFramePr/>
          <p:nvPr/>
        </p:nvGraphicFramePr>
        <p:xfrm>
          <a:off x="1043608" y="1268760"/>
          <a:ext cx="7920880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7" name="Rectangle 6"/>
          <p:cNvSpPr/>
          <p:nvPr/>
        </p:nvSpPr>
        <p:spPr>
          <a:xfrm rot="16200000">
            <a:off x="-1078391" y="3174735"/>
            <a:ext cx="4405437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7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cs typeface="Arial" charset="0"/>
              </a:rPr>
              <a:t>DEZBATERE</a:t>
            </a:r>
            <a:endParaRPr lang="ro-RO" sz="70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67544" y="1628800"/>
            <a:ext cx="828092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r>
              <a:rPr lang="vi-VN" sz="2000" b="1" dirty="0" smtClean="0">
                <a:latin typeface="Cambria" pitchFamily="18" charset="0"/>
              </a:rPr>
              <a:t>Siguranța copiilor pe Internet </a:t>
            </a:r>
            <a:r>
              <a:rPr lang="ro-RO" sz="2000" b="1" dirty="0" smtClean="0">
                <a:latin typeface="Cambria" pitchFamily="18" charset="0"/>
              </a:rPr>
              <a:t>– Capitolul 4</a:t>
            </a:r>
          </a:p>
          <a:p>
            <a:endParaRPr lang="ro-RO" sz="2000" b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vi-VN" sz="2000" dirty="0" smtClean="0">
                <a:latin typeface="Cambria" pitchFamily="18" charset="0"/>
              </a:rPr>
              <a:t>Utilizarea internetului de către copii – tendințe</a:t>
            </a:r>
            <a:endParaRPr lang="ro-RO" sz="20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vi-VN" sz="2000" dirty="0" smtClean="0">
                <a:latin typeface="Cambria" pitchFamily="18" charset="0"/>
              </a:rPr>
              <a:t>Expunerea copiilor la conținut ilegal și/sau dăunător </a:t>
            </a:r>
            <a:endParaRPr lang="ro-RO" sz="20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vi-VN" sz="2000" dirty="0" smtClean="0">
                <a:latin typeface="Cambria" pitchFamily="18" charset="0"/>
              </a:rPr>
              <a:t>Hărțuirea online - Cyberbullying  </a:t>
            </a:r>
            <a:endParaRPr lang="ro-RO" sz="20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vi-VN" sz="2000" dirty="0" smtClean="0">
                <a:latin typeface="Cambria" pitchFamily="18" charset="0"/>
              </a:rPr>
              <a:t>Rețelele sociale și protecția datelor personale </a:t>
            </a:r>
            <a:endParaRPr lang="ro-RO" sz="20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vi-VN" sz="2000" dirty="0" smtClean="0">
                <a:latin typeface="Cambria" pitchFamily="18" charset="0"/>
              </a:rPr>
              <a:t>Sexting </a:t>
            </a:r>
            <a:endParaRPr lang="ro-RO" sz="20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vi-VN" sz="2000" dirty="0" smtClean="0">
                <a:latin typeface="Cambria" pitchFamily="18" charset="0"/>
              </a:rPr>
              <a:t>Grooming </a:t>
            </a:r>
            <a:r>
              <a:rPr lang="ro-RO" sz="2000" dirty="0" smtClean="0">
                <a:latin typeface="Cambria" pitchFamily="18" charset="0"/>
              </a:rPr>
              <a:t>- ademenire</a:t>
            </a:r>
          </a:p>
          <a:p>
            <a:pPr>
              <a:buFont typeface="Wingdings" pitchFamily="2" charset="2"/>
              <a:buChar char="ü"/>
            </a:pPr>
            <a:r>
              <a:rPr lang="vi-VN" sz="2000" dirty="0" smtClean="0">
                <a:latin typeface="Cambria" pitchFamily="18" charset="0"/>
              </a:rPr>
              <a:t>Identitatea, reputația online și siguranța pe Internet </a:t>
            </a:r>
            <a:endParaRPr lang="ro-RO" sz="20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vi-VN" sz="2000" dirty="0" smtClean="0">
                <a:latin typeface="Cambria" pitchFamily="18" charset="0"/>
              </a:rPr>
              <a:t>„Download”, „Copy Paste” și drepturile de autor </a:t>
            </a:r>
            <a:endParaRPr lang="ro-RO" sz="20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vi-VN" sz="2000" dirty="0" smtClean="0">
                <a:latin typeface="Cambria" pitchFamily="18" charset="0"/>
              </a:rPr>
              <a:t>Informații neverificate </a:t>
            </a:r>
            <a:endParaRPr lang="ro-RO" sz="20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vi-VN" sz="2000" dirty="0" smtClean="0">
                <a:latin typeface="Cambria" pitchFamily="18" charset="0"/>
              </a:rPr>
              <a:t>Control parental, programe de filtrare </a:t>
            </a:r>
            <a:endParaRPr lang="ro-RO" sz="20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vi-VN" sz="2000" dirty="0" smtClean="0">
                <a:latin typeface="Cambria" pitchFamily="18" charset="0"/>
              </a:rPr>
              <a:t>Utilizarea excesivă a TIC - Dependența de Internet </a:t>
            </a:r>
            <a:endParaRPr lang="ro-RO" sz="20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vi-VN" sz="2000" dirty="0" smtClean="0">
                <a:latin typeface="Cambria" pitchFamily="18" charset="0"/>
              </a:rPr>
              <a:t>Consiliere și raportarea conținutului ilegal/dăunător </a:t>
            </a:r>
            <a:endParaRPr lang="ro-RO" sz="2000" dirty="0">
              <a:latin typeface="Cambria" pitchFamily="18" charset="0"/>
            </a:endParaRP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340768"/>
            <a:ext cx="90730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pPr marL="342900" indent="-342900">
              <a:lnSpc>
                <a:spcPct val="120000"/>
              </a:lnSpc>
              <a:spcBef>
                <a:spcPct val="50000"/>
              </a:spcBef>
            </a:pPr>
            <a:endParaRPr lang="ro-RO" sz="2400" i="1" dirty="0" smtClean="0">
              <a:latin typeface="Cambria" pitchFamily="18" charset="0"/>
              <a:cs typeface="Arial" charset="0"/>
            </a:endParaRP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</a:pPr>
            <a:endParaRPr lang="ro-RO" sz="2400" i="1" dirty="0" smtClean="0">
              <a:latin typeface="Cambria" pitchFamily="18" charset="0"/>
              <a:cs typeface="Arial" charset="0"/>
            </a:endParaRPr>
          </a:p>
          <a:p>
            <a:pPr marL="342900" indent="-342900" algn="ctr">
              <a:lnSpc>
                <a:spcPct val="120000"/>
              </a:lnSpc>
              <a:spcBef>
                <a:spcPct val="50000"/>
              </a:spcBef>
            </a:pPr>
            <a:r>
              <a:rPr lang="ro-RO" sz="3200" b="1" i="1" dirty="0" smtClean="0">
                <a:latin typeface="Cambria" pitchFamily="18" charset="0"/>
                <a:cs typeface="Arial" charset="0"/>
              </a:rPr>
              <a:t>Care sunt beneficiile asociate cu folosirea </a:t>
            </a:r>
            <a:r>
              <a:rPr lang="ro-RO" sz="3200" i="1" dirty="0" smtClean="0">
                <a:latin typeface="Cambria" pitchFamily="18" charset="0"/>
                <a:cs typeface="Arial" charset="0"/>
              </a:rPr>
              <a:t>ghidului de educaţie online a copiilor?</a:t>
            </a:r>
            <a:endParaRPr lang="vi-VN" sz="3200" i="1" dirty="0">
              <a:latin typeface="Cambria" pitchFamily="18" charset="0"/>
              <a:cs typeface="Arial" charset="0"/>
            </a:endParaRP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95536" y="1268760"/>
            <a:ext cx="828092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r>
              <a:rPr lang="ro-RO" sz="2000" b="1" dirty="0" smtClean="0">
                <a:latin typeface="Cambria" pitchFamily="18" charset="0"/>
              </a:rPr>
              <a:t>Inspectori formatori Sigur.info</a:t>
            </a:r>
            <a:r>
              <a:rPr lang="en-US" sz="2000" b="1" dirty="0" smtClean="0">
                <a:latin typeface="Cambria" pitchFamily="18" charset="0"/>
              </a:rPr>
              <a:t>:</a:t>
            </a:r>
          </a:p>
          <a:p>
            <a:pPr>
              <a:buFont typeface="Wingdings" pitchFamily="2" charset="2"/>
              <a:buChar char="Ø"/>
            </a:pPr>
            <a:endParaRPr lang="en-US" sz="20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000" dirty="0" err="1" smtClean="0">
                <a:latin typeface="Cambria" pitchFamily="18" charset="0"/>
              </a:rPr>
              <a:t>Adeverin</a:t>
            </a:r>
            <a:r>
              <a:rPr lang="ro-RO" sz="2000" dirty="0" smtClean="0">
                <a:latin typeface="Cambria" pitchFamily="18" charset="0"/>
              </a:rPr>
              <a:t>ţă</a:t>
            </a:r>
            <a:r>
              <a:rPr lang="en-US" sz="2000" dirty="0" smtClean="0">
                <a:latin typeface="Cambria" pitchFamily="18" charset="0"/>
              </a:rPr>
              <a:t>/</a:t>
            </a:r>
            <a:r>
              <a:rPr lang="en-US" sz="2000" dirty="0" err="1" smtClean="0">
                <a:latin typeface="Cambria" pitchFamily="18" charset="0"/>
              </a:rPr>
              <a:t>Diplom</a:t>
            </a:r>
            <a:r>
              <a:rPr lang="ro-RO" sz="2000" dirty="0" smtClean="0">
                <a:latin typeface="Cambria" pitchFamily="18" charset="0"/>
              </a:rPr>
              <a:t>ă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recunoscut</a:t>
            </a:r>
            <a:r>
              <a:rPr lang="ro-RO" sz="2000" dirty="0" smtClean="0">
                <a:latin typeface="Cambria" pitchFamily="18" charset="0"/>
              </a:rPr>
              <a:t>ă</a:t>
            </a:r>
            <a:r>
              <a:rPr lang="en-US" sz="2000" dirty="0" smtClean="0">
                <a:latin typeface="Cambria" pitchFamily="18" charset="0"/>
              </a:rPr>
              <a:t> de Minister</a:t>
            </a:r>
            <a:r>
              <a:rPr lang="ro-RO" sz="2000" dirty="0" smtClean="0">
                <a:latin typeface="Cambria" pitchFamily="18" charset="0"/>
              </a:rPr>
              <a:t>ul Educaţiei</a:t>
            </a:r>
          </a:p>
          <a:p>
            <a:pPr>
              <a:buFont typeface="Wingdings" pitchFamily="2" charset="2"/>
              <a:buChar char="ü"/>
            </a:pPr>
            <a:r>
              <a:rPr lang="ro-RO" sz="2000" dirty="0" smtClean="0">
                <a:latin typeface="Cambria" pitchFamily="18" charset="0"/>
              </a:rPr>
              <a:t>Familiarizarea cu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conceptel</a:t>
            </a:r>
            <a:r>
              <a:rPr lang="ro-RO" sz="2000" dirty="0" smtClean="0">
                <a:latin typeface="Cambria" pitchFamily="18" charset="0"/>
              </a:rPr>
              <a:t>e şi însuşirea realităţii erei digitale</a:t>
            </a:r>
            <a:r>
              <a:rPr lang="en-US" sz="2000" dirty="0" smtClean="0">
                <a:latin typeface="Cambria" pitchFamily="18" charset="0"/>
              </a:rPr>
              <a:t> c</a:t>
            </a:r>
            <a:r>
              <a:rPr lang="ro-RO" sz="2000" dirty="0" smtClean="0">
                <a:latin typeface="Cambria" pitchFamily="18" charset="0"/>
              </a:rPr>
              <a:t>are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ro-RO" sz="2000" dirty="0" smtClean="0">
                <a:latin typeface="Cambria" pitchFamily="18" charset="0"/>
              </a:rPr>
              <a:t>influenţează </a:t>
            </a:r>
            <a:r>
              <a:rPr lang="en-US" sz="2000" dirty="0" err="1" smtClean="0">
                <a:latin typeface="Cambria" pitchFamily="18" charset="0"/>
              </a:rPr>
              <a:t>activitatea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copiilor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ro-RO" sz="2000" dirty="0" smtClean="0">
                <a:latin typeface="Cambria" pitchFamily="18" charset="0"/>
              </a:rPr>
              <a:t>în mediul online </a:t>
            </a:r>
            <a:r>
              <a:rPr lang="en-US" sz="2000" dirty="0" smtClean="0">
                <a:latin typeface="Cambria" pitchFamily="18" charset="0"/>
              </a:rPr>
              <a:t>=&gt; </a:t>
            </a:r>
            <a:r>
              <a:rPr lang="en-US" sz="2000" dirty="0" err="1" smtClean="0">
                <a:latin typeface="Cambria" pitchFamily="18" charset="0"/>
              </a:rPr>
              <a:t>apropierea</a:t>
            </a:r>
            <a:r>
              <a:rPr lang="en-US" sz="2000" dirty="0" smtClean="0">
                <a:latin typeface="Cambria" pitchFamily="18" charset="0"/>
              </a:rPr>
              <a:t> de </a:t>
            </a:r>
            <a:r>
              <a:rPr lang="en-US" sz="2000" dirty="0" err="1" smtClean="0">
                <a:latin typeface="Cambria" pitchFamily="18" charset="0"/>
              </a:rPr>
              <a:t>elevi</a:t>
            </a:r>
            <a:endParaRPr lang="ro-RO" sz="20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Integrarea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ro-RO" sz="2000" dirty="0" err="1" smtClean="0">
                <a:latin typeface="Cambria" pitchFamily="18" charset="0"/>
              </a:rPr>
              <a:t>I</a:t>
            </a:r>
            <a:r>
              <a:rPr lang="en-US" sz="2000" dirty="0" err="1" smtClean="0">
                <a:latin typeface="Cambria" pitchFamily="18" charset="0"/>
              </a:rPr>
              <a:t>nternetului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ro-RO" sz="2000" dirty="0" smtClean="0">
                <a:latin typeface="Cambria" pitchFamily="18" charset="0"/>
              </a:rPr>
              <a:t>şi a noilor tehnologii î</a:t>
            </a:r>
            <a:r>
              <a:rPr lang="en-US" sz="2000" dirty="0" smtClean="0">
                <a:latin typeface="Cambria" pitchFamily="18" charset="0"/>
              </a:rPr>
              <a:t>n </a:t>
            </a:r>
            <a:r>
              <a:rPr lang="en-US" sz="2000" dirty="0" err="1" smtClean="0">
                <a:latin typeface="Cambria" pitchFamily="18" charset="0"/>
              </a:rPr>
              <a:t>procesul</a:t>
            </a:r>
            <a:r>
              <a:rPr lang="en-US" sz="2000" dirty="0" smtClean="0">
                <a:latin typeface="Cambria" pitchFamily="18" charset="0"/>
              </a:rPr>
              <a:t> de </a:t>
            </a:r>
            <a:r>
              <a:rPr lang="en-US" sz="2000" dirty="0" err="1" smtClean="0">
                <a:latin typeface="Cambria" pitchFamily="18" charset="0"/>
              </a:rPr>
              <a:t>predare</a:t>
            </a:r>
            <a:r>
              <a:rPr lang="ro-RO" sz="2000" dirty="0" smtClean="0">
                <a:latin typeface="Cambria" pitchFamily="18" charset="0"/>
              </a:rPr>
              <a:t> şi învăţare</a:t>
            </a:r>
          </a:p>
          <a:p>
            <a:pPr>
              <a:buFont typeface="Wingdings" pitchFamily="2" charset="2"/>
              <a:buChar char="ü"/>
            </a:pPr>
            <a:r>
              <a:rPr lang="ro-RO" sz="2000" dirty="0" smtClean="0">
                <a:latin typeface="Cambria" pitchFamily="18" charset="0"/>
              </a:rPr>
              <a:t>Adeverinţă care atestă implicarea în calitate de voluntar al Organizaţiei Salvaţi Copiii în conformitate cu Legea Voluntariatului ( 2014 – activitatea voluntară </a:t>
            </a:r>
            <a:r>
              <a:rPr lang="en-US" sz="2000" dirty="0" smtClean="0">
                <a:latin typeface="Cambria" pitchFamily="18" charset="0"/>
              </a:rPr>
              <a:t>= </a:t>
            </a:r>
            <a:r>
              <a:rPr lang="en-US" sz="2000" dirty="0" err="1" smtClean="0">
                <a:latin typeface="Cambria" pitchFamily="18" charset="0"/>
              </a:rPr>
              <a:t>experien</a:t>
            </a:r>
            <a:r>
              <a:rPr lang="ro-RO" sz="2000" dirty="0" smtClean="0">
                <a:latin typeface="Cambria" pitchFamily="18" charset="0"/>
              </a:rPr>
              <a:t>ţă profesională)</a:t>
            </a:r>
          </a:p>
          <a:p>
            <a:r>
              <a:rPr lang="en-US" sz="2000" dirty="0" smtClean="0">
                <a:latin typeface="Cambria" pitchFamily="18" charset="0"/>
              </a:rPr>
              <a:t> </a:t>
            </a:r>
            <a:endParaRPr lang="ro-RO" sz="2000" dirty="0" smtClean="0">
              <a:latin typeface="Cambria" pitchFamily="18" charset="0"/>
            </a:endParaRPr>
          </a:p>
          <a:p>
            <a:r>
              <a:rPr lang="en-US" sz="2000" b="1" dirty="0" err="1" smtClean="0">
                <a:latin typeface="Cambria" pitchFamily="18" charset="0"/>
              </a:rPr>
              <a:t>Elevi</a:t>
            </a:r>
            <a:r>
              <a:rPr lang="en-US" sz="2000" b="1" dirty="0" smtClean="0">
                <a:latin typeface="Cambria" pitchFamily="18" charset="0"/>
              </a:rPr>
              <a:t>: </a:t>
            </a:r>
            <a:endParaRPr lang="ro-RO" sz="2000" b="1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000" dirty="0" err="1" smtClean="0">
                <a:latin typeface="Cambria" pitchFamily="18" charset="0"/>
              </a:rPr>
              <a:t>Subiect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en-US" sz="2000" dirty="0" err="1" smtClean="0">
                <a:latin typeface="Cambria" pitchFamily="18" charset="0"/>
              </a:rPr>
              <a:t>interesant</a:t>
            </a:r>
            <a:r>
              <a:rPr lang="en-US" sz="2000" dirty="0" smtClean="0">
                <a:latin typeface="Cambria" pitchFamily="18" charset="0"/>
              </a:rPr>
              <a:t>, relevant </a:t>
            </a:r>
            <a:r>
              <a:rPr lang="en-US" sz="2000" dirty="0" err="1" smtClean="0">
                <a:latin typeface="Cambria" pitchFamily="18" charset="0"/>
              </a:rPr>
              <a:t>pentru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ro-RO" sz="2000" dirty="0" smtClean="0">
                <a:latin typeface="Cambria" pitchFamily="18" charset="0"/>
              </a:rPr>
              <a:t>activitatea lor de zi cu zi si pentru dezvoltarea lor personală şi profesională</a:t>
            </a:r>
          </a:p>
          <a:p>
            <a:pPr>
              <a:buFont typeface="Wingdings" pitchFamily="2" charset="2"/>
              <a:buChar char="ü"/>
            </a:pPr>
            <a:r>
              <a:rPr lang="ro-RO" sz="2000" dirty="0" smtClean="0">
                <a:latin typeface="Cambria" pitchFamily="18" charset="0"/>
              </a:rPr>
              <a:t>Conştientizarea oportunităţilor şi a</a:t>
            </a:r>
            <a:r>
              <a:rPr lang="en-US" sz="2000" dirty="0" smtClean="0">
                <a:latin typeface="Cambria" pitchFamily="18" charset="0"/>
              </a:rPr>
              <a:t> </a:t>
            </a:r>
            <a:r>
              <a:rPr lang="ro-RO" sz="2000" dirty="0" smtClean="0">
                <a:latin typeface="Cambria" pitchFamily="18" charset="0"/>
              </a:rPr>
              <a:t>potenţialelor pericole asociate cu folosirea Internetului - pe termen scurt şi lung</a:t>
            </a:r>
            <a:endParaRPr lang="en-US" sz="20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000" dirty="0" smtClean="0">
              <a:latin typeface="Cambria" pitchFamily="18" charset="0"/>
            </a:endParaRP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340768"/>
            <a:ext cx="90730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pPr marL="342900" indent="-342900">
              <a:lnSpc>
                <a:spcPct val="120000"/>
              </a:lnSpc>
              <a:spcBef>
                <a:spcPct val="50000"/>
              </a:spcBef>
            </a:pPr>
            <a:endParaRPr lang="ro-RO" sz="2400" i="1" dirty="0" smtClean="0">
              <a:latin typeface="Cambria" pitchFamily="18" charset="0"/>
              <a:cs typeface="Arial" charset="0"/>
            </a:endParaRP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</a:pPr>
            <a:endParaRPr lang="ro-RO" sz="2400" i="1" dirty="0" smtClean="0">
              <a:latin typeface="Cambria" pitchFamily="18" charset="0"/>
              <a:cs typeface="Arial" charset="0"/>
            </a:endParaRPr>
          </a:p>
          <a:p>
            <a:pPr marL="342900" indent="-342900" algn="ctr">
              <a:lnSpc>
                <a:spcPct val="120000"/>
              </a:lnSpc>
              <a:spcBef>
                <a:spcPct val="50000"/>
              </a:spcBef>
            </a:pPr>
            <a:r>
              <a:rPr lang="ro-RO" sz="3200" b="1" i="1" dirty="0" smtClean="0">
                <a:latin typeface="Cambria" pitchFamily="18" charset="0"/>
                <a:cs typeface="Arial" charset="0"/>
              </a:rPr>
              <a:t>Care sunt următorii paşi</a:t>
            </a:r>
            <a:r>
              <a:rPr lang="ro-RO" sz="3200" i="1" dirty="0" smtClean="0">
                <a:latin typeface="Cambria" pitchFamily="18" charset="0"/>
                <a:cs typeface="Arial" charset="0"/>
              </a:rPr>
              <a:t> pentru integrare a noţiunilor de siguranţă online în activitatea şcolară?</a:t>
            </a:r>
            <a:endParaRPr lang="vi-VN" sz="3200" i="1" dirty="0">
              <a:latin typeface="Cambria" pitchFamily="18" charset="0"/>
              <a:cs typeface="Arial" charset="0"/>
            </a:endParaRP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395536" y="1700808"/>
            <a:ext cx="828092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pPr marL="342900" indent="-342900">
              <a:buFont typeface="Wingdings" pitchFamily="2" charset="2"/>
              <a:buChar char="ü"/>
            </a:pPr>
            <a:r>
              <a:rPr lang="en-US" dirty="0" err="1" smtClean="0">
                <a:latin typeface="Cambria" pitchFamily="18" charset="0"/>
              </a:rPr>
              <a:t>Stabilirea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ro-RO" dirty="0" smtClean="0">
                <a:latin typeface="Cambria" pitchFamily="18" charset="0"/>
              </a:rPr>
              <a:t>în acord cu propunerea MEN a </a:t>
            </a:r>
            <a:r>
              <a:rPr lang="en-US" dirty="0" err="1" smtClean="0">
                <a:latin typeface="Cambria" pitchFamily="18" charset="0"/>
              </a:rPr>
              <a:t>unui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b="1" dirty="0" err="1" smtClean="0">
                <a:latin typeface="Cambria" pitchFamily="18" charset="0"/>
              </a:rPr>
              <a:t>punctaj</a:t>
            </a:r>
            <a:r>
              <a:rPr lang="en-US" b="1" dirty="0" smtClean="0">
                <a:latin typeface="Cambria" pitchFamily="18" charset="0"/>
              </a:rPr>
              <a:t> </a:t>
            </a:r>
            <a:r>
              <a:rPr lang="ro-RO" b="1" dirty="0" smtClean="0">
                <a:latin typeface="Cambria" pitchFamily="18" charset="0"/>
              </a:rPr>
              <a:t>pentru activitatea anuală în calitate de inspector-formator Sigur.info </a:t>
            </a:r>
            <a:r>
              <a:rPr lang="ro-RO" dirty="0" smtClean="0">
                <a:latin typeface="Cambria" pitchFamily="18" charset="0"/>
              </a:rPr>
              <a:t>la nivel judeţean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o-RO" b="1" dirty="0" smtClean="0">
                <a:latin typeface="Cambria" pitchFamily="18" charset="0"/>
              </a:rPr>
              <a:t>Training pentru inspectorii-formatori </a:t>
            </a:r>
            <a:r>
              <a:rPr lang="ro-RO" dirty="0" smtClean="0">
                <a:latin typeface="Cambria" pitchFamily="18" charset="0"/>
              </a:rPr>
              <a:t>asigurat de Organizaţia Salvaţi Copiii</a:t>
            </a:r>
            <a:r>
              <a:rPr lang="en-US" dirty="0" smtClean="0">
                <a:latin typeface="Cambria" pitchFamily="18" charset="0"/>
              </a:rPr>
              <a:t> (</a:t>
            </a:r>
            <a:r>
              <a:rPr lang="ro-RO" dirty="0" smtClean="0">
                <a:latin typeface="Cambria" pitchFamily="18" charset="0"/>
              </a:rPr>
              <a:t>50 de persoane, luna noiembrie, </a:t>
            </a:r>
            <a:r>
              <a:rPr lang="en-US" dirty="0" smtClean="0">
                <a:latin typeface="Cambria" pitchFamily="18" charset="0"/>
              </a:rPr>
              <a:t>3 </a:t>
            </a:r>
            <a:r>
              <a:rPr lang="en-US" dirty="0" err="1" smtClean="0">
                <a:latin typeface="Cambria" pitchFamily="18" charset="0"/>
              </a:rPr>
              <a:t>zile</a:t>
            </a:r>
            <a:r>
              <a:rPr lang="en-US" dirty="0" smtClean="0">
                <a:latin typeface="Cambria" pitchFamily="18" charset="0"/>
              </a:rPr>
              <a:t>, </a:t>
            </a:r>
            <a:r>
              <a:rPr lang="en-US" dirty="0" err="1" smtClean="0">
                <a:latin typeface="Cambria" pitchFamily="18" charset="0"/>
              </a:rPr>
              <a:t>costuri</a:t>
            </a:r>
            <a:r>
              <a:rPr lang="ro-RO" dirty="0" smtClean="0">
                <a:latin typeface="Cambria" pitchFamily="18" charset="0"/>
              </a:rPr>
              <a:t> de transport, cazare, masa, resurse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en-US" dirty="0" err="1" smtClean="0">
                <a:latin typeface="Cambria" pitchFamily="18" charset="0"/>
              </a:rPr>
              <a:t>suportate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ro-RO" dirty="0" smtClean="0">
                <a:latin typeface="Cambria" pitchFamily="18" charset="0"/>
              </a:rPr>
              <a:t>integral prin programul </a:t>
            </a:r>
            <a:r>
              <a:rPr lang="en-US" dirty="0" err="1" smtClean="0">
                <a:latin typeface="Cambria" pitchFamily="18" charset="0"/>
              </a:rPr>
              <a:t>Sigur.Info</a:t>
            </a:r>
            <a:r>
              <a:rPr lang="en-US" dirty="0" smtClean="0">
                <a:latin typeface="Cambria" pitchFamily="18" charset="0"/>
              </a:rPr>
              <a:t>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b="1" dirty="0" err="1" smtClean="0">
                <a:latin typeface="Cambria" pitchFamily="18" charset="0"/>
              </a:rPr>
              <a:t>Distribuirea</a:t>
            </a:r>
            <a:r>
              <a:rPr lang="en-US" b="1" dirty="0" smtClean="0">
                <a:latin typeface="Cambria" pitchFamily="18" charset="0"/>
              </a:rPr>
              <a:t> a 4000 de </a:t>
            </a:r>
            <a:r>
              <a:rPr lang="en-US" b="1" dirty="0" err="1" smtClean="0">
                <a:latin typeface="Cambria" pitchFamily="18" charset="0"/>
              </a:rPr>
              <a:t>ghiduri</a:t>
            </a:r>
            <a:r>
              <a:rPr lang="en-US" b="1" dirty="0" smtClean="0">
                <a:latin typeface="Cambria" pitchFamily="18" charset="0"/>
              </a:rPr>
              <a:t> </a:t>
            </a:r>
            <a:r>
              <a:rPr lang="en-US" dirty="0" smtClean="0">
                <a:latin typeface="Cambria" pitchFamily="18" charset="0"/>
              </a:rPr>
              <a:t>in </a:t>
            </a:r>
            <a:r>
              <a:rPr lang="en-US" dirty="0" err="1" smtClean="0">
                <a:latin typeface="Cambria" pitchFamily="18" charset="0"/>
              </a:rPr>
              <a:t>jude</a:t>
            </a:r>
            <a:r>
              <a:rPr lang="ro-RO" dirty="0" smtClean="0">
                <a:latin typeface="Cambria" pitchFamily="18" charset="0"/>
              </a:rPr>
              <a:t>ţ</a:t>
            </a:r>
            <a:r>
              <a:rPr lang="en-US" dirty="0" smtClean="0">
                <a:latin typeface="Cambria" pitchFamily="18" charset="0"/>
              </a:rPr>
              <a:t>e</a:t>
            </a:r>
            <a:r>
              <a:rPr lang="ro-RO" dirty="0" smtClean="0">
                <a:latin typeface="Cambria" pitchFamily="18" charset="0"/>
              </a:rPr>
              <a:t> prin intermediul inspectorilor-formatori din Inspectoratele Şcolare sub supervizarea MEN</a:t>
            </a:r>
            <a:endParaRPr lang="en-US" dirty="0" smtClean="0"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latin typeface="Cambria" pitchFamily="18" charset="0"/>
              </a:rPr>
              <a:t> </a:t>
            </a:r>
            <a:r>
              <a:rPr lang="ro-RO" dirty="0" smtClean="0">
                <a:latin typeface="Cambria" pitchFamily="18" charset="0"/>
              </a:rPr>
              <a:t>Susţinerea </a:t>
            </a:r>
            <a:r>
              <a:rPr lang="en-US" dirty="0" smtClean="0">
                <a:latin typeface="Cambria" pitchFamily="18" charset="0"/>
              </a:rPr>
              <a:t>de </a:t>
            </a:r>
            <a:r>
              <a:rPr lang="ro-RO" dirty="0" smtClean="0">
                <a:latin typeface="Cambria" pitchFamily="18" charset="0"/>
              </a:rPr>
              <a:t>către inspectorii-formatori Sigur.info la nivel judeţean a unor </a:t>
            </a:r>
            <a:r>
              <a:rPr lang="en-US" dirty="0" smtClean="0">
                <a:latin typeface="Cambria" pitchFamily="18" charset="0"/>
              </a:rPr>
              <a:t>de </a:t>
            </a:r>
            <a:r>
              <a:rPr lang="ro-RO" b="1" dirty="0" smtClean="0">
                <a:latin typeface="Cambria" pitchFamily="18" charset="0"/>
              </a:rPr>
              <a:t>inspectorii-formatori Sigur.info la nivel judeţean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o-RO" dirty="0" smtClean="0">
                <a:latin typeface="Cambria" pitchFamily="18" charset="0"/>
              </a:rPr>
              <a:t>Susţinerea </a:t>
            </a:r>
            <a:r>
              <a:rPr lang="ro-RO" b="1" dirty="0" smtClean="0">
                <a:latin typeface="Cambria" pitchFamily="18" charset="0"/>
              </a:rPr>
              <a:t>activităţilor educaţionale </a:t>
            </a:r>
            <a:r>
              <a:rPr lang="ro-RO" dirty="0" smtClean="0">
                <a:latin typeface="Cambria" pitchFamily="18" charset="0"/>
              </a:rPr>
              <a:t>de profesorii participanţi (viitori voluntari Salvaţi Copiii) la evenimentul de promovare a ghidului 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o-RO" b="1" dirty="0" smtClean="0">
                <a:latin typeface="Cambria" pitchFamily="18" charset="0"/>
              </a:rPr>
              <a:t>Raportarea activităţilor din teritoriu </a:t>
            </a:r>
            <a:r>
              <a:rPr lang="ro-RO" dirty="0" smtClean="0">
                <a:latin typeface="Cambria" pitchFamily="18" charset="0"/>
              </a:rPr>
              <a:t>pentru suport din partea SC şi pentru monitorizarea şi evaluarea procesului </a:t>
            </a:r>
            <a:endParaRPr lang="en-US" dirty="0" smtClean="0">
              <a:latin typeface="Cambria" pitchFamily="18" charset="0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US" dirty="0" smtClean="0">
                <a:latin typeface="Cambria" pitchFamily="18" charset="0"/>
              </a:rPr>
              <a:t> </a:t>
            </a:r>
            <a:r>
              <a:rPr lang="ro-RO" dirty="0" smtClean="0">
                <a:latin typeface="Cambria" pitchFamily="18" charset="0"/>
              </a:rPr>
              <a:t>Asigurarea </a:t>
            </a:r>
            <a:r>
              <a:rPr lang="ro-RO" b="1" dirty="0" smtClean="0">
                <a:latin typeface="Cambria" pitchFamily="18" charset="0"/>
              </a:rPr>
              <a:t>unui f</a:t>
            </a:r>
            <a:r>
              <a:rPr lang="en-US" b="1" dirty="0" err="1" smtClean="0">
                <a:latin typeface="Cambria" pitchFamily="18" charset="0"/>
              </a:rPr>
              <a:t>eedback</a:t>
            </a:r>
            <a:r>
              <a:rPr lang="en-US" b="1" dirty="0" smtClean="0">
                <a:latin typeface="Cambria" pitchFamily="18" charset="0"/>
              </a:rPr>
              <a:t> constant </a:t>
            </a:r>
            <a:r>
              <a:rPr lang="en-US" dirty="0" err="1" smtClean="0">
                <a:latin typeface="Cambria" pitchFamily="18" charset="0"/>
              </a:rPr>
              <a:t>pentru</a:t>
            </a:r>
            <a:r>
              <a:rPr lang="en-US" dirty="0" smtClean="0">
                <a:latin typeface="Cambria" pitchFamily="18" charset="0"/>
              </a:rPr>
              <a:t> </a:t>
            </a:r>
            <a:r>
              <a:rPr lang="ro-RO" dirty="0" smtClean="0">
                <a:latin typeface="Cambria" pitchFamily="18" charset="0"/>
              </a:rPr>
              <a:t>adaptarea şi îmbunătăţirea ediţiilor viitoare ale ghidului </a:t>
            </a:r>
          </a:p>
          <a:p>
            <a:pPr>
              <a:buFont typeface="Wingdings" pitchFamily="2" charset="2"/>
              <a:buChar char="Ø"/>
            </a:pPr>
            <a:endParaRPr lang="en-US" dirty="0" smtClean="0">
              <a:latin typeface="Cambria" pitchFamily="18" charset="0"/>
            </a:endParaRP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51520" y="1772816"/>
            <a:ext cx="8568952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pPr marL="342900" indent="-342900" algn="ctr">
              <a:lnSpc>
                <a:spcPct val="120000"/>
              </a:lnSpc>
            </a:pPr>
            <a:r>
              <a:rPr lang="ro-RO" sz="3600" b="1" i="1" dirty="0" smtClean="0">
                <a:latin typeface="Cambria" pitchFamily="18" charset="0"/>
                <a:cs typeface="Arial" charset="0"/>
              </a:rPr>
              <a:t>Mulțumim specialiștilor din cadrul </a:t>
            </a:r>
            <a:r>
              <a:rPr lang="ro-RO" sz="3600" b="1" i="1" dirty="0" smtClean="0">
                <a:solidFill>
                  <a:srgbClr val="C00000"/>
                </a:solidFill>
                <a:latin typeface="Cambria" pitchFamily="18" charset="0"/>
                <a:cs typeface="Arial" charset="0"/>
              </a:rPr>
              <a:t>Ministerului Educației Naționale </a:t>
            </a:r>
            <a:r>
              <a:rPr lang="ro-RO" sz="3600" b="1" i="1" dirty="0" smtClean="0">
                <a:latin typeface="Cambria" pitchFamily="18" charset="0"/>
                <a:cs typeface="Arial" charset="0"/>
              </a:rPr>
              <a:t>pentru timpul acordat cu generozitate în revizuirea conținutului acestui ghid și completarea lui cu date și informații extrem de utile. </a:t>
            </a: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51520" y="1772816"/>
            <a:ext cx="8568952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pPr marL="342900" indent="-342900" algn="ctr">
              <a:lnSpc>
                <a:spcPct val="120000"/>
              </a:lnSpc>
            </a:pPr>
            <a:r>
              <a:rPr lang="ro-RO" sz="3600" b="1" i="1" dirty="0" smtClean="0">
                <a:latin typeface="Cambria" pitchFamily="18" charset="0"/>
                <a:cs typeface="Arial" charset="0"/>
              </a:rPr>
              <a:t>Vă mulțumesc!</a:t>
            </a:r>
          </a:p>
          <a:p>
            <a:pPr marL="342900" indent="-342900" algn="ctr">
              <a:lnSpc>
                <a:spcPct val="120000"/>
              </a:lnSpc>
            </a:pPr>
            <a:r>
              <a:rPr lang="ro-RO" sz="2400" b="1" i="1" dirty="0" smtClean="0">
                <a:latin typeface="Cambria" pitchFamily="18" charset="0"/>
                <a:cs typeface="Arial" charset="0"/>
              </a:rPr>
              <a:t> </a:t>
            </a:r>
          </a:p>
          <a:p>
            <a:pPr marL="342900" indent="-342900" algn="ctr">
              <a:lnSpc>
                <a:spcPct val="120000"/>
              </a:lnSpc>
            </a:pPr>
            <a:endParaRPr lang="ro-RO" sz="2400" b="1" i="1" dirty="0" smtClean="0">
              <a:latin typeface="Cambria" pitchFamily="18" charset="0"/>
              <a:cs typeface="Arial" charset="0"/>
            </a:endParaRPr>
          </a:p>
          <a:p>
            <a:pPr marL="342900" indent="-342900" algn="ctr">
              <a:lnSpc>
                <a:spcPct val="120000"/>
              </a:lnSpc>
            </a:pPr>
            <a:r>
              <a:rPr lang="ro-RO" sz="2400" b="1" i="1" dirty="0" smtClean="0">
                <a:latin typeface="Cambria" pitchFamily="18" charset="0"/>
                <a:cs typeface="Arial" charset="0"/>
              </a:rPr>
              <a:t>Sperăm să deveniţi colaboratori ai Organizaţiei Salvaţi Copiii în calitate de inspectori -formatori Sigur.info pentru anul şcolar 2014-2015 </a:t>
            </a: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340768"/>
            <a:ext cx="90730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pPr marL="342900" indent="-342900" algn="ctr">
              <a:lnSpc>
                <a:spcPct val="120000"/>
              </a:lnSpc>
              <a:spcBef>
                <a:spcPct val="50000"/>
              </a:spcBef>
            </a:pPr>
            <a:endParaRPr lang="ro-RO" sz="2800" b="1" i="1" dirty="0" smtClean="0">
              <a:latin typeface="Cambria" pitchFamily="18" charset="0"/>
              <a:cs typeface="Arial" charset="0"/>
            </a:endParaRPr>
          </a:p>
          <a:p>
            <a:pPr marL="342900" indent="-342900" algn="ctr">
              <a:lnSpc>
                <a:spcPct val="120000"/>
              </a:lnSpc>
              <a:spcBef>
                <a:spcPct val="50000"/>
              </a:spcBef>
            </a:pPr>
            <a:endParaRPr lang="ro-RO" sz="2800" b="1" i="1" dirty="0" smtClean="0">
              <a:latin typeface="Cambria" pitchFamily="18" charset="0"/>
              <a:cs typeface="Arial" charset="0"/>
            </a:endParaRPr>
          </a:p>
          <a:p>
            <a:pPr marL="342900" indent="-342900" algn="ctr">
              <a:lnSpc>
                <a:spcPct val="120000"/>
              </a:lnSpc>
              <a:spcBef>
                <a:spcPct val="50000"/>
              </a:spcBef>
            </a:pPr>
            <a:r>
              <a:rPr lang="ro-RO" sz="2800" b="1" i="1" smtClean="0">
                <a:latin typeface="Cambria" pitchFamily="18" charset="0"/>
                <a:cs typeface="Arial" charset="0"/>
              </a:rPr>
              <a:t>De </a:t>
            </a:r>
            <a:r>
              <a:rPr lang="ro-RO" sz="2800" b="1" i="1" dirty="0" smtClean="0">
                <a:latin typeface="Cambria" pitchFamily="18" charset="0"/>
                <a:cs typeface="Arial" charset="0"/>
              </a:rPr>
              <a:t>ce </a:t>
            </a:r>
            <a:r>
              <a:rPr lang="ro-RO" sz="2800" i="1" dirty="0" smtClean="0">
                <a:latin typeface="Cambria" pitchFamily="18" charset="0"/>
                <a:cs typeface="Arial" charset="0"/>
              </a:rPr>
              <a:t>este nevoie de un ghid adresat cadrelor didactice </a:t>
            </a:r>
          </a:p>
          <a:p>
            <a:pPr marL="342900" indent="-342900" algn="ctr">
              <a:lnSpc>
                <a:spcPct val="120000"/>
              </a:lnSpc>
              <a:spcBef>
                <a:spcPct val="50000"/>
              </a:spcBef>
            </a:pPr>
            <a:r>
              <a:rPr lang="ro-RO" sz="2800" i="1" dirty="0" smtClean="0">
                <a:latin typeface="Cambria" pitchFamily="18" charset="0"/>
                <a:cs typeface="Arial" charset="0"/>
              </a:rPr>
              <a:t>care să vizeze educaţia online a copiilor?</a:t>
            </a:r>
            <a:endParaRPr lang="vi-VN" sz="2800" i="1" dirty="0">
              <a:latin typeface="Cambria" pitchFamily="18" charset="0"/>
              <a:cs typeface="Arial" charset="0"/>
            </a:endParaRP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Contact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51520" y="1772816"/>
            <a:ext cx="8568952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pPr marL="342900" indent="-342900" algn="ctr">
              <a:lnSpc>
                <a:spcPct val="120000"/>
              </a:lnSpc>
            </a:pPr>
            <a:endParaRPr lang="ro-RO" sz="2800" dirty="0" smtClean="0">
              <a:latin typeface="Cambria" pitchFamily="18" charset="0"/>
              <a:cs typeface="Arial" charset="0"/>
            </a:endParaRPr>
          </a:p>
          <a:p>
            <a:pPr marL="342900" indent="-342900" algn="ctr">
              <a:lnSpc>
                <a:spcPct val="120000"/>
              </a:lnSpc>
            </a:pPr>
            <a:r>
              <a:rPr lang="ro-RO" sz="2800" dirty="0" smtClean="0">
                <a:latin typeface="Cambria" pitchFamily="18" charset="0"/>
                <a:cs typeface="Arial" charset="0"/>
              </a:rPr>
              <a:t>Georgiana Roşculeţ</a:t>
            </a:r>
          </a:p>
          <a:p>
            <a:pPr marL="342900" indent="-342900" algn="ctr">
              <a:lnSpc>
                <a:spcPct val="120000"/>
              </a:lnSpc>
            </a:pPr>
            <a:r>
              <a:rPr lang="ro-RO" sz="2400" dirty="0" smtClean="0">
                <a:latin typeface="Cambria" pitchFamily="18" charset="0"/>
                <a:cs typeface="Arial" charset="0"/>
              </a:rPr>
              <a:t>Coordonator activităţi educaţionale Sigur.info</a:t>
            </a:r>
          </a:p>
          <a:p>
            <a:pPr marL="342900" indent="-342900" algn="ctr">
              <a:lnSpc>
                <a:spcPct val="120000"/>
              </a:lnSpc>
            </a:pPr>
            <a:endParaRPr lang="ro-RO" sz="2400" dirty="0" smtClean="0">
              <a:latin typeface="Cambria" pitchFamily="18" charset="0"/>
              <a:cs typeface="Arial" charset="0"/>
            </a:endParaRPr>
          </a:p>
          <a:p>
            <a:pPr marL="342900" indent="-342900" algn="ctr">
              <a:lnSpc>
                <a:spcPct val="120000"/>
              </a:lnSpc>
            </a:pPr>
            <a:r>
              <a:rPr lang="ro-RO" sz="2400" dirty="0" smtClean="0">
                <a:latin typeface="Cambria" pitchFamily="18" charset="0"/>
                <a:cs typeface="Arial" charset="0"/>
                <a:hlinkClick r:id="rId4"/>
              </a:rPr>
              <a:t>georgiana.rosculet</a:t>
            </a:r>
            <a:r>
              <a:rPr lang="en-US" sz="2400" dirty="0" smtClean="0">
                <a:latin typeface="Cambria" pitchFamily="18" charset="0"/>
                <a:cs typeface="Arial" charset="0"/>
                <a:hlinkClick r:id="rId4"/>
              </a:rPr>
              <a:t>@</a:t>
            </a:r>
            <a:r>
              <a:rPr lang="en-US" sz="2400" dirty="0" err="1" smtClean="0">
                <a:latin typeface="Cambria" pitchFamily="18" charset="0"/>
                <a:cs typeface="Arial" charset="0"/>
                <a:hlinkClick r:id="rId4"/>
              </a:rPr>
              <a:t>salva</a:t>
            </a:r>
            <a:r>
              <a:rPr lang="ro-RO" sz="2400" dirty="0" smtClean="0">
                <a:latin typeface="Cambria" pitchFamily="18" charset="0"/>
                <a:cs typeface="Arial" charset="0"/>
                <a:hlinkClick r:id="rId4"/>
              </a:rPr>
              <a:t>ţicopiii.ro</a:t>
            </a:r>
            <a:endParaRPr lang="ro-RO" sz="2400" dirty="0" smtClean="0">
              <a:latin typeface="Cambria" pitchFamily="18" charset="0"/>
              <a:cs typeface="Arial" charset="0"/>
            </a:endParaRPr>
          </a:p>
          <a:p>
            <a:pPr marL="342900" indent="-342900" algn="ctr">
              <a:lnSpc>
                <a:spcPct val="120000"/>
              </a:lnSpc>
            </a:pPr>
            <a:r>
              <a:rPr lang="ro-RO" sz="2400" dirty="0" smtClean="0">
                <a:latin typeface="Cambria" pitchFamily="18" charset="0"/>
                <a:cs typeface="Arial" charset="0"/>
              </a:rPr>
              <a:t>Telefon : 0736. 432.161</a:t>
            </a:r>
          </a:p>
          <a:p>
            <a:pPr marL="342900" indent="-342900" algn="ctr">
              <a:lnSpc>
                <a:spcPct val="120000"/>
              </a:lnSpc>
            </a:pPr>
            <a:endParaRPr lang="ro-RO" sz="2400" dirty="0" smtClean="0">
              <a:latin typeface="Cambria" pitchFamily="18" charset="0"/>
              <a:cs typeface="Arial" charset="0"/>
            </a:endParaRPr>
          </a:p>
          <a:p>
            <a:pPr marL="342900" indent="-342900" algn="ctr">
              <a:lnSpc>
                <a:spcPct val="120000"/>
              </a:lnSpc>
            </a:pPr>
            <a:r>
              <a:rPr lang="ro-RO" sz="2400" dirty="0" smtClean="0">
                <a:latin typeface="Cambria" pitchFamily="18" charset="0"/>
                <a:cs typeface="Arial" charset="0"/>
              </a:rPr>
              <a:t>Website : </a:t>
            </a:r>
            <a:r>
              <a:rPr lang="ro-RO" sz="2400" dirty="0" smtClean="0">
                <a:latin typeface="Cambria" pitchFamily="18" charset="0"/>
                <a:cs typeface="Arial" charset="0"/>
                <a:hlinkClick r:id="rId5"/>
              </a:rPr>
              <a:t>www.sigur.info</a:t>
            </a:r>
            <a:r>
              <a:rPr lang="ro-RO" sz="2400" dirty="0" smtClean="0">
                <a:latin typeface="Cambria" pitchFamily="18" charset="0"/>
                <a:cs typeface="Arial" charset="0"/>
              </a:rPr>
              <a:t> </a:t>
            </a:r>
          </a:p>
          <a:p>
            <a:pPr marL="342900" indent="-342900" algn="ctr">
              <a:lnSpc>
                <a:spcPct val="120000"/>
              </a:lnSpc>
            </a:pPr>
            <a:r>
              <a:rPr lang="ro-RO" sz="2400" dirty="0" smtClean="0">
                <a:latin typeface="Cambria" pitchFamily="18" charset="0"/>
                <a:cs typeface="Arial" charset="0"/>
              </a:rPr>
              <a:t> </a:t>
            </a:r>
            <a:endParaRPr lang="ro-RO" sz="1600" dirty="0" smtClean="0">
              <a:latin typeface="Cambria" pitchFamily="18" charset="0"/>
              <a:cs typeface="Arial" charset="0"/>
            </a:endParaRP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70992" y="1124744"/>
            <a:ext cx="90730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pPr>
              <a:buFont typeface="Wingdings" pitchFamily="2" charset="2"/>
              <a:buChar char="Ø"/>
            </a:pPr>
            <a:endParaRPr lang="ro-RO" sz="24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o-RO" sz="2400" dirty="0" smtClean="0">
                <a:latin typeface="Cambria" pitchFamily="18" charset="0"/>
              </a:rPr>
              <a:t>Conştientizarea oportunităţilor oferite de Internet în dezvoltarea  copiilor şi tinerilor</a:t>
            </a:r>
          </a:p>
          <a:p>
            <a:pPr>
              <a:buFont typeface="Wingdings" pitchFamily="2" charset="2"/>
              <a:buChar char="ü"/>
            </a:pPr>
            <a:r>
              <a:rPr lang="vi-VN" sz="2400" dirty="0" smtClean="0">
                <a:latin typeface="Cambria" pitchFamily="18" charset="0"/>
              </a:rPr>
              <a:t>prevenirea </a:t>
            </a:r>
            <a:r>
              <a:rPr lang="ro-RO" sz="2400" dirty="0" smtClean="0">
                <a:latin typeface="Cambria" pitchFamily="18" charset="0"/>
              </a:rPr>
              <a:t>potenţialelor </a:t>
            </a:r>
            <a:r>
              <a:rPr lang="vi-VN" sz="2400" dirty="0" smtClean="0">
                <a:latin typeface="Cambria" pitchFamily="18" charset="0"/>
              </a:rPr>
              <a:t>pericole </a:t>
            </a:r>
            <a:r>
              <a:rPr lang="ro-RO" sz="2400" dirty="0" smtClean="0">
                <a:latin typeface="Cambria" pitchFamily="18" charset="0"/>
              </a:rPr>
              <a:t>asociate cu folosirea Internetului şi a noilor tehnologii</a:t>
            </a:r>
          </a:p>
          <a:p>
            <a:pPr>
              <a:buFont typeface="Wingdings" pitchFamily="2" charset="2"/>
              <a:buChar char="ü"/>
            </a:pPr>
            <a:r>
              <a:rPr lang="vi-VN" sz="2400" dirty="0" smtClean="0">
                <a:latin typeface="Cambria" pitchFamily="18" charset="0"/>
              </a:rPr>
              <a:t>înţelegerea neviciată a </a:t>
            </a:r>
            <a:r>
              <a:rPr lang="ro-RO" sz="2400" dirty="0" smtClean="0">
                <a:latin typeface="Cambria" pitchFamily="18" charset="0"/>
              </a:rPr>
              <a:t>nevoilor şi a </a:t>
            </a:r>
            <a:r>
              <a:rPr lang="vi-VN" sz="2400" dirty="0" smtClean="0">
                <a:latin typeface="Cambria" pitchFamily="18" charset="0"/>
              </a:rPr>
              <a:t>activităţii copiilor pe Interne</a:t>
            </a:r>
            <a:r>
              <a:rPr lang="ro-RO" sz="2400" dirty="0" smtClean="0">
                <a:latin typeface="Cambria" pitchFamily="18" charset="0"/>
              </a:rPr>
              <a:t>t</a:t>
            </a:r>
          </a:p>
          <a:p>
            <a:pPr>
              <a:buFont typeface="Wingdings" pitchFamily="2" charset="2"/>
              <a:buChar char="ü"/>
            </a:pPr>
            <a:r>
              <a:rPr lang="en-US" sz="2400" dirty="0" err="1" smtClean="0">
                <a:latin typeface="Cambria" pitchFamily="18" charset="0"/>
              </a:rPr>
              <a:t>mediul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ro-RO" sz="2400" dirty="0" err="1" smtClean="0">
                <a:latin typeface="Cambria" pitchFamily="18" charset="0"/>
              </a:rPr>
              <a:t>ş</a:t>
            </a:r>
            <a:r>
              <a:rPr lang="en-US" sz="2400" dirty="0" err="1" smtClean="0">
                <a:latin typeface="Cambria" pitchFamily="18" charset="0"/>
              </a:rPr>
              <a:t>colar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este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mediul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propice</a:t>
            </a:r>
            <a:r>
              <a:rPr lang="en-US" sz="2400" dirty="0" smtClean="0">
                <a:latin typeface="Cambria" pitchFamily="18" charset="0"/>
              </a:rPr>
              <a:t> de </a:t>
            </a:r>
            <a:r>
              <a:rPr lang="en-US" sz="2400" dirty="0" err="1" smtClean="0">
                <a:latin typeface="Cambria" pitchFamily="18" charset="0"/>
              </a:rPr>
              <a:t>transmitere</a:t>
            </a:r>
            <a:r>
              <a:rPr lang="en-US" sz="2400" dirty="0" smtClean="0">
                <a:latin typeface="Cambria" pitchFamily="18" charset="0"/>
              </a:rPr>
              <a:t> a </a:t>
            </a:r>
            <a:r>
              <a:rPr lang="en-US" sz="2400" dirty="0" err="1" smtClean="0">
                <a:latin typeface="Cambria" pitchFamily="18" charset="0"/>
              </a:rPr>
              <a:t>conceptelor</a:t>
            </a:r>
            <a:r>
              <a:rPr lang="ro-RO" sz="2400" dirty="0" smtClean="0">
                <a:latin typeface="Cambria" pitchFamily="18" charset="0"/>
              </a:rPr>
              <a:t> şi informaţiilor într-o manieră structurată insă păstrând un caracter non-formal şi experienţial</a:t>
            </a:r>
          </a:p>
          <a:p>
            <a:pPr>
              <a:buFont typeface="Wingdings" pitchFamily="2" charset="2"/>
              <a:buChar char="ü"/>
            </a:pPr>
            <a:r>
              <a:rPr lang="ro-RO" sz="2400" dirty="0" smtClean="0">
                <a:latin typeface="Cambria" pitchFamily="18" charset="0"/>
              </a:rPr>
              <a:t>t</a:t>
            </a:r>
            <a:r>
              <a:rPr lang="en-US" sz="2400" dirty="0" err="1" smtClean="0">
                <a:latin typeface="Cambria" pitchFamily="18" charset="0"/>
              </a:rPr>
              <a:t>oate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ro-RO" sz="2400" dirty="0" smtClean="0">
                <a:latin typeface="Cambria" pitchFamily="18" charset="0"/>
              </a:rPr>
              <a:t>ţă</a:t>
            </a:r>
            <a:r>
              <a:rPr lang="en-US" sz="2400" dirty="0" smtClean="0">
                <a:latin typeface="Cambria" pitchFamily="18" charset="0"/>
              </a:rPr>
              <a:t>rile </a:t>
            </a:r>
            <a:r>
              <a:rPr lang="en-US" sz="2400" dirty="0" err="1" smtClean="0">
                <a:latin typeface="Cambria" pitchFamily="18" charset="0"/>
              </a:rPr>
              <a:t>membre</a:t>
            </a:r>
            <a:r>
              <a:rPr lang="en-US" sz="2400" dirty="0" smtClean="0">
                <a:latin typeface="Cambria" pitchFamily="18" charset="0"/>
              </a:rPr>
              <a:t> UE </a:t>
            </a:r>
            <a:r>
              <a:rPr lang="en-US" sz="2400" dirty="0" err="1" smtClean="0">
                <a:latin typeface="Cambria" pitchFamily="18" charset="0"/>
              </a:rPr>
              <a:t>integreaz</a:t>
            </a:r>
            <a:r>
              <a:rPr lang="ro-RO" sz="2400" dirty="0" smtClean="0">
                <a:latin typeface="Cambria" pitchFamily="18" charset="0"/>
              </a:rPr>
              <a:t>ă noţiuni de siguranţă online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ro-RO" sz="2400" dirty="0" smtClean="0">
                <a:latin typeface="Cambria" pitchFamily="18" charset="0"/>
              </a:rPr>
              <a:t>î</a:t>
            </a:r>
            <a:r>
              <a:rPr lang="en-US" sz="2400" dirty="0" smtClean="0">
                <a:latin typeface="Cambria" pitchFamily="18" charset="0"/>
              </a:rPr>
              <a:t>n </a:t>
            </a:r>
            <a:r>
              <a:rPr lang="en-US" sz="2400" dirty="0" err="1" smtClean="0">
                <a:latin typeface="Cambria" pitchFamily="18" charset="0"/>
              </a:rPr>
              <a:t>curricul</a:t>
            </a:r>
            <a:r>
              <a:rPr lang="ro-RO" sz="2400" dirty="0" smtClean="0">
                <a:latin typeface="Cambria" pitchFamily="18" charset="0"/>
              </a:rPr>
              <a:t>um şcolar</a:t>
            </a:r>
          </a:p>
          <a:p>
            <a:pPr>
              <a:buFont typeface="Wingdings" pitchFamily="2" charset="2"/>
              <a:buChar char="ü"/>
            </a:pPr>
            <a:r>
              <a:rPr lang="it-IT" sz="2400" dirty="0" smtClean="0">
                <a:latin typeface="Cambria" pitchFamily="18" charset="0"/>
              </a:rPr>
              <a:t>Strategia Europeană privind drepturile copilului 2012-2015:</a:t>
            </a:r>
          </a:p>
          <a:p>
            <a:r>
              <a:rPr lang="ro-RO" sz="2000" dirty="0" smtClean="0">
                <a:latin typeface="Cambria" pitchFamily="18" charset="0"/>
              </a:rPr>
              <a:t>,,Protecția și responsabilizarea copiilor în mediul mass media, inclusiv Internet”.</a:t>
            </a: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</a:pPr>
            <a:endParaRPr lang="ro-RO" sz="2400" dirty="0" smtClean="0">
              <a:latin typeface="Cambria" pitchFamily="18" charset="0"/>
              <a:cs typeface="Arial" charset="0"/>
            </a:endParaRP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340768"/>
            <a:ext cx="90730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pPr marL="342900" indent="-342900">
              <a:lnSpc>
                <a:spcPct val="120000"/>
              </a:lnSpc>
              <a:spcBef>
                <a:spcPct val="50000"/>
              </a:spcBef>
            </a:pPr>
            <a:endParaRPr lang="ro-RO" sz="2400" i="1" dirty="0" smtClean="0">
              <a:latin typeface="Cambria" pitchFamily="18" charset="0"/>
              <a:cs typeface="Arial" charset="0"/>
            </a:endParaRP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</a:pPr>
            <a:endParaRPr lang="ro-RO" sz="2400" i="1" dirty="0" smtClean="0">
              <a:latin typeface="Cambria" pitchFamily="18" charset="0"/>
              <a:cs typeface="Arial" charset="0"/>
            </a:endParaRPr>
          </a:p>
          <a:p>
            <a:pPr marL="342900" indent="-342900" algn="ctr">
              <a:lnSpc>
                <a:spcPct val="120000"/>
              </a:lnSpc>
              <a:spcBef>
                <a:spcPct val="50000"/>
              </a:spcBef>
            </a:pPr>
            <a:r>
              <a:rPr lang="ro-RO" sz="3200" b="1" i="1" dirty="0" smtClean="0">
                <a:latin typeface="Cambria" pitchFamily="18" charset="0"/>
                <a:cs typeface="Arial" charset="0"/>
              </a:rPr>
              <a:t>Cum</a:t>
            </a:r>
            <a:r>
              <a:rPr lang="ro-RO" sz="3200" i="1" dirty="0" smtClean="0">
                <a:latin typeface="Cambria" pitchFamily="18" charset="0"/>
                <a:cs typeface="Arial" charset="0"/>
              </a:rPr>
              <a:t> a fost dezvoltat un ghid </a:t>
            </a:r>
            <a:r>
              <a:rPr lang="vi-VN" sz="3200" i="1" dirty="0" smtClean="0">
                <a:latin typeface="Cambria" pitchFamily="18" charset="0"/>
                <a:cs typeface="Arial" charset="0"/>
              </a:rPr>
              <a:t>de utilizare în siguranță a Internetului</a:t>
            </a:r>
            <a:r>
              <a:rPr lang="ro-RO" sz="3200" i="1" dirty="0" smtClean="0">
                <a:latin typeface="Cambria" pitchFamily="18" charset="0"/>
                <a:cs typeface="Arial" charset="0"/>
              </a:rPr>
              <a:t>?</a:t>
            </a:r>
            <a:endParaRPr lang="vi-VN" sz="3200" i="1" dirty="0">
              <a:latin typeface="Cambria" pitchFamily="18" charset="0"/>
              <a:cs typeface="Arial" charset="0"/>
            </a:endParaRP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51520" y="1340768"/>
            <a:ext cx="90730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400" dirty="0" err="1" smtClean="0">
                <a:latin typeface="Cambria" pitchFamily="18" charset="0"/>
              </a:rPr>
              <a:t>Dezvoltat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ro-RO" sz="2400" dirty="0" smtClean="0">
                <a:latin typeface="Cambria" pitchFamily="18" charset="0"/>
              </a:rPr>
              <a:t>î</a:t>
            </a:r>
            <a:r>
              <a:rPr lang="en-US" sz="2400" dirty="0" err="1" smtClean="0">
                <a:latin typeface="Cambria" pitchFamily="18" charset="0"/>
              </a:rPr>
              <a:t>mpreun</a:t>
            </a:r>
            <a:r>
              <a:rPr lang="ro-RO" sz="2400" dirty="0" smtClean="0">
                <a:latin typeface="Cambria" pitchFamily="18" charset="0"/>
              </a:rPr>
              <a:t>ă</a:t>
            </a:r>
            <a:r>
              <a:rPr lang="en-US" sz="2400" dirty="0" smtClean="0">
                <a:latin typeface="Cambria" pitchFamily="18" charset="0"/>
              </a:rPr>
              <a:t> cu </a:t>
            </a:r>
            <a:r>
              <a:rPr lang="en-US" sz="2400" dirty="0" err="1" smtClean="0">
                <a:latin typeface="Cambria" pitchFamily="18" charset="0"/>
              </a:rPr>
              <a:t>exper</a:t>
            </a:r>
            <a:r>
              <a:rPr lang="ro-RO" sz="2400" dirty="0" smtClean="0">
                <a:latin typeface="Cambria" pitchFamily="18" charset="0"/>
              </a:rPr>
              <a:t>ţ</a:t>
            </a:r>
            <a:r>
              <a:rPr lang="en-US" sz="2400" dirty="0" err="1" smtClean="0">
                <a:latin typeface="Cambria" pitchFamily="18" charset="0"/>
              </a:rPr>
              <a:t>i</a:t>
            </a:r>
            <a:r>
              <a:rPr lang="en-US" sz="2400" dirty="0" smtClean="0">
                <a:latin typeface="Cambria" pitchFamily="18" charset="0"/>
              </a:rPr>
              <a:t> din </a:t>
            </a:r>
            <a:r>
              <a:rPr lang="en-US" sz="2400" dirty="0" err="1" smtClean="0">
                <a:latin typeface="Cambria" pitchFamily="18" charset="0"/>
              </a:rPr>
              <a:t>trei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Ministere</a:t>
            </a:r>
            <a:r>
              <a:rPr lang="en-US" sz="2400" dirty="0" smtClean="0">
                <a:latin typeface="Cambria" pitchFamily="18" charset="0"/>
              </a:rPr>
              <a:t>, </a:t>
            </a:r>
            <a:r>
              <a:rPr lang="en-US" sz="2400" dirty="0" err="1" smtClean="0">
                <a:latin typeface="Cambria" pitchFamily="18" charset="0"/>
              </a:rPr>
              <a:t>inclusiv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Ministerul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Educa</a:t>
            </a:r>
            <a:r>
              <a:rPr lang="ro-RO" sz="2400" dirty="0" smtClean="0">
                <a:latin typeface="Cambria" pitchFamily="18" charset="0"/>
              </a:rPr>
              <a:t>ţ</a:t>
            </a:r>
            <a:r>
              <a:rPr lang="en-US" sz="2400" dirty="0" err="1" smtClean="0">
                <a:latin typeface="Cambria" pitchFamily="18" charset="0"/>
              </a:rPr>
              <a:t>iei</a:t>
            </a:r>
            <a:r>
              <a:rPr lang="en-US" sz="2400" dirty="0" smtClean="0">
                <a:latin typeface="Cambria" pitchFamily="18" charset="0"/>
              </a:rPr>
              <a:t> Na</a:t>
            </a:r>
            <a:r>
              <a:rPr lang="ro-RO" sz="2400" dirty="0" smtClean="0">
                <a:latin typeface="Cambria" pitchFamily="18" charset="0"/>
              </a:rPr>
              <a:t>ţ</a:t>
            </a:r>
            <a:r>
              <a:rPr lang="en-US" sz="2400" dirty="0" err="1" smtClean="0">
                <a:latin typeface="Cambria" pitchFamily="18" charset="0"/>
              </a:rPr>
              <a:t>ionale</a:t>
            </a:r>
            <a:r>
              <a:rPr lang="ro-RO" sz="2400" dirty="0" smtClean="0">
                <a:latin typeface="Cambria" pitchFamily="18" charset="0"/>
              </a:rPr>
              <a:t> (MEN, MMFPC, </a:t>
            </a:r>
            <a:r>
              <a:rPr lang="ro-RO" sz="2400" smtClean="0">
                <a:latin typeface="Cambria" pitchFamily="18" charset="0"/>
              </a:rPr>
              <a:t>MAI)</a:t>
            </a:r>
            <a:r>
              <a:rPr lang="en-US" sz="2400" smtClean="0">
                <a:latin typeface="Cambria" pitchFamily="18" charset="0"/>
              </a:rPr>
              <a:t> </a:t>
            </a:r>
            <a:endParaRPr lang="ro-RO" sz="2400" dirty="0" smtClean="0">
              <a:latin typeface="Cambria" pitchFamily="18" charset="0"/>
            </a:endParaRP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400" dirty="0" err="1" smtClean="0">
                <a:latin typeface="Cambria" pitchFamily="18" charset="0"/>
              </a:rPr>
              <a:t>Avizat</a:t>
            </a:r>
            <a:r>
              <a:rPr lang="en-US" sz="2400" dirty="0" smtClean="0">
                <a:latin typeface="Cambria" pitchFamily="18" charset="0"/>
              </a:rPr>
              <a:t> de </a:t>
            </a:r>
            <a:r>
              <a:rPr lang="en-US" sz="2400" dirty="0" err="1" smtClean="0">
                <a:latin typeface="Cambria" pitchFamily="18" charset="0"/>
              </a:rPr>
              <a:t>Comisia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pentru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ro-RO" sz="2400" dirty="0" smtClean="0">
                <a:latin typeface="Cambria" pitchFamily="18" charset="0"/>
              </a:rPr>
              <a:t>Î</a:t>
            </a:r>
            <a:r>
              <a:rPr lang="en-US" sz="2400" dirty="0" err="1" smtClean="0">
                <a:latin typeface="Cambria" pitchFamily="18" charset="0"/>
              </a:rPr>
              <a:t>nv</a:t>
            </a:r>
            <a:r>
              <a:rPr lang="ro-RO" sz="2400" dirty="0" smtClean="0">
                <a:latin typeface="Cambria" pitchFamily="18" charset="0"/>
              </a:rPr>
              <a:t>ăţămâ</a:t>
            </a:r>
            <a:r>
              <a:rPr lang="en-US" sz="2400" dirty="0" err="1" smtClean="0">
                <a:latin typeface="Cambria" pitchFamily="18" charset="0"/>
              </a:rPr>
              <a:t>nt</a:t>
            </a:r>
            <a:r>
              <a:rPr lang="en-US" sz="2400" dirty="0" smtClean="0">
                <a:latin typeface="Cambria" pitchFamily="18" charset="0"/>
              </a:rPr>
              <a:t> (</a:t>
            </a:r>
            <a:r>
              <a:rPr lang="en-US" sz="2400" dirty="0" err="1" smtClean="0">
                <a:latin typeface="Cambria" pitchFamily="18" charset="0"/>
              </a:rPr>
              <a:t>februarie</a:t>
            </a:r>
            <a:r>
              <a:rPr lang="en-US" sz="2400" dirty="0" smtClean="0">
                <a:latin typeface="Cambria" pitchFamily="18" charset="0"/>
              </a:rPr>
              <a:t> 2014)</a:t>
            </a:r>
            <a:endParaRPr lang="ro-RO" sz="2400" dirty="0" smtClean="0">
              <a:latin typeface="Cambria" pitchFamily="18" charset="0"/>
            </a:endParaRP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ro-RO" sz="2400" dirty="0" smtClean="0">
                <a:latin typeface="Cambria" pitchFamily="18" charset="0"/>
                <a:cs typeface="Arial" charset="0"/>
              </a:rPr>
              <a:t>O resursă complementară pentru toate cadrele didactice din învățământul primar și gimnazial</a:t>
            </a:r>
            <a:endParaRPr lang="ro-RO" sz="2400" dirty="0" smtClean="0">
              <a:latin typeface="Cambria" pitchFamily="18" charset="0"/>
            </a:endParaRP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2400" dirty="0" smtClean="0">
                <a:latin typeface="Cambria" pitchFamily="18" charset="0"/>
              </a:rPr>
              <a:t>Con</a:t>
            </a:r>
            <a:r>
              <a:rPr lang="ro-RO" sz="2400" dirty="0" smtClean="0">
                <a:latin typeface="Cambria" pitchFamily="18" charset="0"/>
              </a:rPr>
              <a:t>ţ</a:t>
            </a:r>
            <a:r>
              <a:rPr lang="en-US" sz="2400" dirty="0" err="1" smtClean="0">
                <a:latin typeface="Cambria" pitchFamily="18" charset="0"/>
              </a:rPr>
              <a:t>inut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teoretic</a:t>
            </a:r>
            <a:r>
              <a:rPr lang="en-US" sz="2400" dirty="0" smtClean="0">
                <a:latin typeface="Cambria" pitchFamily="18" charset="0"/>
              </a:rPr>
              <a:t> complex </a:t>
            </a:r>
            <a:r>
              <a:rPr lang="ro-RO" sz="2400" dirty="0" smtClean="0">
                <a:latin typeface="Cambria" pitchFamily="18" charset="0"/>
              </a:rPr>
              <a:t>î</a:t>
            </a:r>
            <a:r>
              <a:rPr lang="en-US" sz="2400" dirty="0" err="1" smtClean="0">
                <a:latin typeface="Cambria" pitchFamily="18" charset="0"/>
              </a:rPr>
              <a:t>nso</a:t>
            </a:r>
            <a:r>
              <a:rPr lang="ro-RO" sz="2400" dirty="0" smtClean="0">
                <a:latin typeface="Cambria" pitchFamily="18" charset="0"/>
              </a:rPr>
              <a:t>ţ</a:t>
            </a:r>
            <a:r>
              <a:rPr lang="en-US" sz="2400" dirty="0" smtClean="0">
                <a:latin typeface="Cambria" pitchFamily="18" charset="0"/>
              </a:rPr>
              <a:t>it de </a:t>
            </a:r>
            <a:r>
              <a:rPr lang="en-US" sz="2400" dirty="0" err="1" smtClean="0">
                <a:latin typeface="Cambria" pitchFamily="18" charset="0"/>
              </a:rPr>
              <a:t>aplica</a:t>
            </a:r>
            <a:r>
              <a:rPr lang="ro-RO" sz="2400" dirty="0" smtClean="0">
                <a:latin typeface="Cambria" pitchFamily="18" charset="0"/>
              </a:rPr>
              <a:t>ţ</a:t>
            </a:r>
            <a:r>
              <a:rPr lang="en-US" sz="2400" dirty="0" smtClean="0">
                <a:latin typeface="Cambria" pitchFamily="18" charset="0"/>
              </a:rPr>
              <a:t>ii practice</a:t>
            </a:r>
            <a:endParaRPr lang="ro-RO" sz="2400" dirty="0" smtClean="0">
              <a:latin typeface="Cambria" pitchFamily="18" charset="0"/>
            </a:endParaRP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ro-RO" sz="2400" dirty="0" smtClean="0">
                <a:latin typeface="Cambria" pitchFamily="18" charset="0"/>
                <a:cs typeface="Arial" charset="0"/>
              </a:rPr>
              <a:t>Conținut </a:t>
            </a:r>
            <a:r>
              <a:rPr lang="ro-RO" sz="2400" i="1" dirty="0" smtClean="0">
                <a:latin typeface="Cambria" pitchFamily="18" charset="0"/>
                <a:cs typeface="Arial" charset="0"/>
              </a:rPr>
              <a:t>adaptat</a:t>
            </a:r>
            <a:r>
              <a:rPr lang="ro-RO" sz="2400" dirty="0" smtClean="0">
                <a:latin typeface="Cambria" pitchFamily="18" charset="0"/>
                <a:cs typeface="Arial" charset="0"/>
              </a:rPr>
              <a:t> continuu</a:t>
            </a: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  <a:buFont typeface="Wingdings" pitchFamily="2" charset="2"/>
              <a:buChar char="ü"/>
            </a:pPr>
            <a:r>
              <a:rPr lang="ro-RO" sz="2400" dirty="0" smtClean="0">
                <a:latin typeface="Cambria" pitchFamily="18" charset="0"/>
                <a:cs typeface="Arial" charset="0"/>
              </a:rPr>
              <a:t>Dezbaterile pot fi organizate si fără utilizarea directă a calculatorului</a:t>
            </a:r>
            <a:endParaRPr lang="vi-VN" sz="2400" dirty="0">
              <a:latin typeface="Cambria" pitchFamily="18" charset="0"/>
              <a:cs typeface="Arial" charset="0"/>
            </a:endParaRP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67544" y="1773238"/>
            <a:ext cx="8136706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pPr marL="342900" indent="-342900" algn="ctr">
              <a:lnSpc>
                <a:spcPct val="120000"/>
              </a:lnSpc>
              <a:spcBef>
                <a:spcPct val="50000"/>
              </a:spcBef>
            </a:pPr>
            <a:r>
              <a:rPr lang="ro-RO" sz="4000" dirty="0" smtClean="0">
                <a:latin typeface="Cambria" pitchFamily="18" charset="0"/>
                <a:cs typeface="Arial" charset="0"/>
              </a:rPr>
              <a:t>	</a:t>
            </a:r>
            <a:r>
              <a:rPr lang="ro-RO" sz="3600" i="1" dirty="0" smtClean="0">
                <a:latin typeface="Cambria" pitchFamily="18" charset="0"/>
                <a:cs typeface="Arial" charset="0"/>
              </a:rPr>
              <a:t>Activitățile școlare pleacă de la ideea existenței unor </a:t>
            </a:r>
            <a:r>
              <a:rPr lang="vi-VN" sz="3600" i="1" dirty="0" smtClean="0">
                <a:solidFill>
                  <a:srgbClr val="FF0000"/>
                </a:solidFill>
                <a:latin typeface="Cambria" pitchFamily="18" charset="0"/>
                <a:cs typeface="Arial" charset="0"/>
              </a:rPr>
              <a:t>similitudini </a:t>
            </a:r>
            <a:r>
              <a:rPr lang="vi-VN" sz="3600" i="1" dirty="0" smtClean="0">
                <a:latin typeface="Cambria" pitchFamily="18" charset="0"/>
                <a:cs typeface="Arial" charset="0"/>
              </a:rPr>
              <a:t>între regulile de siguranță din </a:t>
            </a:r>
            <a:r>
              <a:rPr lang="ro-RO" sz="3600" i="1" dirty="0" smtClean="0">
                <a:latin typeface="Cambria" pitchFamily="18" charset="0"/>
                <a:cs typeface="Arial" charset="0"/>
              </a:rPr>
              <a:t/>
            </a:r>
            <a:br>
              <a:rPr lang="ro-RO" sz="3600" i="1" dirty="0" smtClean="0">
                <a:latin typeface="Cambria" pitchFamily="18" charset="0"/>
                <a:cs typeface="Arial" charset="0"/>
              </a:rPr>
            </a:br>
            <a:r>
              <a:rPr lang="vi-VN" sz="3600" i="1" dirty="0" smtClean="0">
                <a:latin typeface="Cambria" pitchFamily="18" charset="0"/>
                <a:cs typeface="Arial" charset="0"/>
              </a:rPr>
              <a:t>viața reală și cele </a:t>
            </a:r>
            <a:r>
              <a:rPr lang="ro-RO" sz="3600" i="1" dirty="0" smtClean="0">
                <a:latin typeface="Cambria" pitchFamily="18" charset="0"/>
                <a:cs typeface="Arial" charset="0"/>
              </a:rPr>
              <a:t>propuse pentru </a:t>
            </a:r>
            <a:r>
              <a:rPr lang="vi-VN" sz="3600" i="1" dirty="0" smtClean="0">
                <a:latin typeface="Cambria" pitchFamily="18" charset="0"/>
                <a:cs typeface="Arial" charset="0"/>
              </a:rPr>
              <a:t>mediul</a:t>
            </a:r>
            <a:r>
              <a:rPr lang="ro-RO" sz="3600" i="1" dirty="0" smtClean="0">
                <a:latin typeface="Cambria" pitchFamily="18" charset="0"/>
                <a:cs typeface="Arial" charset="0"/>
              </a:rPr>
              <a:t> </a:t>
            </a:r>
            <a:r>
              <a:rPr lang="vi-VN" sz="3600" i="1" dirty="0" smtClean="0">
                <a:latin typeface="Cambria" pitchFamily="18" charset="0"/>
                <a:cs typeface="Arial" charset="0"/>
              </a:rPr>
              <a:t>online</a:t>
            </a:r>
            <a:r>
              <a:rPr lang="ro-RO" sz="3600" i="1" dirty="0" smtClean="0">
                <a:latin typeface="Cambria" pitchFamily="18" charset="0"/>
                <a:cs typeface="Arial" charset="0"/>
              </a:rPr>
              <a:t>.</a:t>
            </a:r>
            <a:endParaRPr lang="vi-VN" sz="3600" i="1" dirty="0">
              <a:latin typeface="Cambria" pitchFamily="18" charset="0"/>
              <a:cs typeface="Arial" charset="0"/>
            </a:endParaRP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340768"/>
            <a:ext cx="90730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pPr marL="342900" indent="-342900">
              <a:lnSpc>
                <a:spcPct val="120000"/>
              </a:lnSpc>
              <a:spcBef>
                <a:spcPct val="50000"/>
              </a:spcBef>
            </a:pPr>
            <a:endParaRPr lang="ro-RO" sz="2400" i="1" dirty="0" smtClean="0">
              <a:latin typeface="Cambria" pitchFamily="18" charset="0"/>
              <a:cs typeface="Arial" charset="0"/>
            </a:endParaRP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</a:pPr>
            <a:endParaRPr lang="ro-RO" sz="2400" i="1" dirty="0" smtClean="0">
              <a:latin typeface="Cambria" pitchFamily="18" charset="0"/>
              <a:cs typeface="Arial" charset="0"/>
            </a:endParaRPr>
          </a:p>
          <a:p>
            <a:pPr marL="342900" indent="-342900" algn="ctr">
              <a:lnSpc>
                <a:spcPct val="120000"/>
              </a:lnSpc>
              <a:spcBef>
                <a:spcPct val="50000"/>
              </a:spcBef>
            </a:pPr>
            <a:r>
              <a:rPr lang="ro-RO" sz="3200" b="1" i="1" dirty="0" smtClean="0">
                <a:latin typeface="Cambria" pitchFamily="18" charset="0"/>
                <a:cs typeface="Arial" charset="0"/>
              </a:rPr>
              <a:t>Cui îi este adresat </a:t>
            </a:r>
            <a:r>
              <a:rPr lang="ro-RO" sz="3200" i="1" dirty="0" smtClean="0">
                <a:latin typeface="Cambria" pitchFamily="18" charset="0"/>
                <a:cs typeface="Arial" charset="0"/>
              </a:rPr>
              <a:t>un ghid care să vizeze educaţia online a copiilor?</a:t>
            </a:r>
            <a:endParaRPr lang="vi-VN" sz="3200" i="1" dirty="0">
              <a:latin typeface="Cambria" pitchFamily="18" charset="0"/>
              <a:cs typeface="Arial" charset="0"/>
            </a:endParaRP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340768"/>
            <a:ext cx="90730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endParaRPr lang="ro-RO" sz="24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vi-VN" sz="2400" dirty="0" smtClean="0">
                <a:latin typeface="Cambria" pitchFamily="18" charset="0"/>
              </a:rPr>
              <a:t>Grupurile ţintă cărora se adresează acest material :</a:t>
            </a:r>
            <a:endParaRPr lang="en-US" sz="2400" dirty="0" smtClean="0">
              <a:latin typeface="Cambria" pitchFamily="18" charset="0"/>
            </a:endParaRPr>
          </a:p>
          <a:p>
            <a:endParaRPr lang="vi-VN" sz="2400" dirty="0" smtClean="0">
              <a:latin typeface="Cambria" pitchFamily="18" charset="0"/>
            </a:endParaRPr>
          </a:p>
          <a:p>
            <a:r>
              <a:rPr lang="vi-VN" sz="2400" dirty="0" smtClean="0">
                <a:latin typeface="Cambria" pitchFamily="18" charset="0"/>
              </a:rPr>
              <a:t>	</a:t>
            </a:r>
            <a:r>
              <a:rPr lang="vi-VN" sz="2400" b="1" dirty="0" smtClean="0">
                <a:latin typeface="Cambria" pitchFamily="18" charset="0"/>
              </a:rPr>
              <a:t> Cadrele didactice din ciclul primar sau gimnazial</a:t>
            </a:r>
          </a:p>
          <a:p>
            <a:r>
              <a:rPr lang="en-US" sz="2400" dirty="0" smtClean="0">
                <a:latin typeface="Cambria" pitchFamily="18" charset="0"/>
              </a:rPr>
              <a:t>	</a:t>
            </a:r>
            <a:r>
              <a:rPr lang="vi-VN" sz="2400" dirty="0" smtClean="0">
                <a:latin typeface="Cambria" pitchFamily="18" charset="0"/>
              </a:rPr>
              <a:t> Asistenţi Sociali</a:t>
            </a:r>
          </a:p>
          <a:p>
            <a:r>
              <a:rPr lang="en-US" sz="2400" dirty="0" smtClean="0">
                <a:latin typeface="Cambria" pitchFamily="18" charset="0"/>
              </a:rPr>
              <a:t>	</a:t>
            </a:r>
            <a:r>
              <a:rPr lang="vi-VN" sz="2400" dirty="0" smtClean="0">
                <a:latin typeface="Cambria" pitchFamily="18" charset="0"/>
              </a:rPr>
              <a:t> Educatori</a:t>
            </a:r>
          </a:p>
          <a:p>
            <a:r>
              <a:rPr lang="en-US" sz="2400" dirty="0" smtClean="0">
                <a:latin typeface="Cambria" pitchFamily="18" charset="0"/>
              </a:rPr>
              <a:t>	</a:t>
            </a:r>
            <a:r>
              <a:rPr lang="vi-VN" sz="2400" dirty="0" smtClean="0">
                <a:latin typeface="Cambria" pitchFamily="18" charset="0"/>
              </a:rPr>
              <a:t> Părinţi</a:t>
            </a:r>
            <a:endParaRPr lang="en-US" sz="24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endParaRPr lang="en-US" sz="24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Cuv</a:t>
            </a:r>
            <a:r>
              <a:rPr lang="ro-RO" sz="2400" dirty="0" smtClean="0">
                <a:latin typeface="Cambria" pitchFamily="18" charset="0"/>
              </a:rPr>
              <a:t>ânt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ro-RO" sz="2400" dirty="0" err="1" smtClean="0">
                <a:latin typeface="Cambria" pitchFamily="18" charset="0"/>
              </a:rPr>
              <a:t>î</a:t>
            </a:r>
            <a:r>
              <a:rPr lang="en-US" sz="2400" dirty="0" err="1" smtClean="0">
                <a:latin typeface="Cambria" pitchFamily="18" charset="0"/>
              </a:rPr>
              <a:t>nainte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semnat</a:t>
            </a:r>
            <a:r>
              <a:rPr lang="en-US" sz="2400" dirty="0" smtClean="0">
                <a:latin typeface="Cambria" pitchFamily="18" charset="0"/>
              </a:rPr>
              <a:t> de d</a:t>
            </a:r>
            <a:r>
              <a:rPr lang="ro-RO" sz="2400" dirty="0" smtClean="0">
                <a:latin typeface="Cambria" pitchFamily="18" charset="0"/>
              </a:rPr>
              <a:t>-</a:t>
            </a:r>
            <a:r>
              <a:rPr lang="en-US" sz="2400" dirty="0" err="1" smtClean="0">
                <a:latin typeface="Cambria" pitchFamily="18" charset="0"/>
              </a:rPr>
              <a:t>nul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ro-RO" sz="2400" dirty="0" smtClean="0">
                <a:latin typeface="Cambria" pitchFamily="18" charset="0"/>
              </a:rPr>
              <a:t>Ministru </a:t>
            </a:r>
            <a:r>
              <a:rPr lang="en-US" sz="2400" dirty="0" err="1" smtClean="0">
                <a:latin typeface="Cambria" pitchFamily="18" charset="0"/>
              </a:rPr>
              <a:t>Remus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en-US" sz="2400" dirty="0" err="1" smtClean="0">
                <a:latin typeface="Cambria" pitchFamily="18" charset="0"/>
              </a:rPr>
              <a:t>Pricopie</a:t>
            </a:r>
            <a:r>
              <a:rPr lang="en-US" sz="2400" dirty="0" smtClean="0">
                <a:latin typeface="Cambria" pitchFamily="18" charset="0"/>
              </a:rPr>
              <a:t>:</a:t>
            </a:r>
          </a:p>
          <a:p>
            <a:pPr lvl="1"/>
            <a:r>
              <a:rPr lang="ro-RO" sz="2400" dirty="0" smtClean="0">
                <a:latin typeface="Cambria" pitchFamily="18" charset="0"/>
              </a:rPr>
              <a:t>“</a:t>
            </a:r>
            <a:r>
              <a:rPr lang="vi-VN" sz="2400" dirty="0" smtClean="0">
                <a:latin typeface="Cambria" pitchFamily="18" charset="0"/>
              </a:rPr>
              <a:t>recomandăm materialul în primul rând </a:t>
            </a:r>
            <a:r>
              <a:rPr lang="ro-RO" sz="2400" dirty="0" smtClean="0">
                <a:latin typeface="Cambria" pitchFamily="18" charset="0"/>
              </a:rPr>
              <a:t>profesorilor</a:t>
            </a:r>
            <a:r>
              <a:rPr lang="vi-VN" sz="2400" dirty="0" smtClean="0">
                <a:latin typeface="Cambria" pitchFamily="18" charset="0"/>
              </a:rPr>
              <a:t> din ciclul primar </a:t>
            </a:r>
            <a:r>
              <a:rPr lang="en-US" sz="2400" dirty="0" smtClean="0">
                <a:latin typeface="Cambria" pitchFamily="18" charset="0"/>
              </a:rPr>
              <a:t> </a:t>
            </a:r>
            <a:r>
              <a:rPr lang="vi-VN" sz="2400" dirty="0" smtClean="0">
                <a:latin typeface="Cambria" pitchFamily="18" charset="0"/>
              </a:rPr>
              <a:t>şi gimnazial, însă parcurgerea sa poate fi extinsă şi către nivelul liceal</a:t>
            </a:r>
            <a:r>
              <a:rPr lang="ro-RO" sz="2400" dirty="0" smtClean="0">
                <a:latin typeface="Cambria" pitchFamily="18" charset="0"/>
              </a:rPr>
              <a:t>”</a:t>
            </a:r>
            <a:endParaRPr lang="en-US" sz="2400" dirty="0" smtClean="0">
              <a:latin typeface="Cambria" pitchFamily="18" charset="0"/>
            </a:endParaRPr>
          </a:p>
          <a:p>
            <a:pPr lvl="1"/>
            <a:endParaRPr lang="en-US" sz="2400" i="1" dirty="0" smtClean="0">
              <a:latin typeface="Cambria" pitchFamily="18" charset="0"/>
            </a:endParaRPr>
          </a:p>
          <a:p>
            <a:endParaRPr lang="ro-RO" sz="2400" i="1" dirty="0" smtClean="0">
              <a:latin typeface="Cambria" pitchFamily="18" charset="0"/>
            </a:endParaRP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</a:pPr>
            <a:endParaRPr lang="ro-RO" sz="2400" dirty="0" smtClean="0">
              <a:latin typeface="Cambria" pitchFamily="18" charset="0"/>
              <a:cs typeface="Arial" charset="0"/>
            </a:endParaRP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Documente\2011 Documente\Raport anual 2010\2010 Raport Anual\Prezentare\Background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Title 1"/>
          <p:cNvSpPr>
            <a:spLocks noGrp="1"/>
          </p:cNvSpPr>
          <p:nvPr>
            <p:ph type="ctrTitle"/>
          </p:nvPr>
        </p:nvSpPr>
        <p:spPr>
          <a:xfrm>
            <a:off x="684213" y="58738"/>
            <a:ext cx="7772400" cy="1282700"/>
          </a:xfrm>
        </p:spPr>
        <p:txBody>
          <a:bodyPr>
            <a:normAutofit fontScale="90000"/>
          </a:bodyPr>
          <a:lstStyle/>
          <a:p>
            <a:r>
              <a:rPr lang="ro-RO" b="1" dirty="0" smtClean="0">
                <a:solidFill>
                  <a:schemeClr val="bg1"/>
                </a:solidFill>
              </a:rPr>
              <a:t>Ghid de utilizare în siguranță a Internetului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1340768"/>
            <a:ext cx="9073008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5782" tIns="47891" rIns="95782" bIns="47891"/>
          <a:lstStyle/>
          <a:p>
            <a:pPr marL="342900" indent="-342900">
              <a:lnSpc>
                <a:spcPct val="120000"/>
              </a:lnSpc>
              <a:spcBef>
                <a:spcPct val="50000"/>
              </a:spcBef>
            </a:pPr>
            <a:endParaRPr lang="ro-RO" sz="2400" i="1" dirty="0" smtClean="0">
              <a:latin typeface="Cambria" pitchFamily="18" charset="0"/>
              <a:cs typeface="Arial" charset="0"/>
            </a:endParaRPr>
          </a:p>
          <a:p>
            <a:pPr marL="342900" indent="-342900">
              <a:lnSpc>
                <a:spcPct val="120000"/>
              </a:lnSpc>
              <a:spcBef>
                <a:spcPct val="50000"/>
              </a:spcBef>
            </a:pPr>
            <a:endParaRPr lang="ro-RO" sz="2400" i="1" dirty="0" smtClean="0">
              <a:latin typeface="Cambria" pitchFamily="18" charset="0"/>
              <a:cs typeface="Arial" charset="0"/>
            </a:endParaRPr>
          </a:p>
          <a:p>
            <a:pPr marL="342900" indent="-342900" algn="ctr">
              <a:lnSpc>
                <a:spcPct val="120000"/>
              </a:lnSpc>
              <a:spcBef>
                <a:spcPct val="50000"/>
              </a:spcBef>
            </a:pPr>
            <a:r>
              <a:rPr lang="ro-RO" sz="3200" b="1" i="1" dirty="0" smtClean="0">
                <a:latin typeface="Cambria" pitchFamily="18" charset="0"/>
                <a:cs typeface="Arial" charset="0"/>
              </a:rPr>
              <a:t>Cum poate fi folosit </a:t>
            </a:r>
            <a:r>
              <a:rPr lang="ro-RO" sz="3200" i="1" dirty="0" smtClean="0">
                <a:latin typeface="Cambria" pitchFamily="18" charset="0"/>
                <a:cs typeface="Arial" charset="0"/>
              </a:rPr>
              <a:t>un ghid care să vizeze educaţia online a copiilor?</a:t>
            </a:r>
            <a:endParaRPr lang="vi-VN" sz="3200" i="1" dirty="0">
              <a:latin typeface="Cambria" pitchFamily="18" charset="0"/>
              <a:cs typeface="Arial" charset="0"/>
            </a:endParaRPr>
          </a:p>
        </p:txBody>
      </p:sp>
      <p:pic>
        <p:nvPicPr>
          <p:cNvPr id="3077" name="Picture 2" descr="C:\Documents and Settings\George\Desktop\Untitled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6237288"/>
            <a:ext cx="3173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</TotalTime>
  <Words>1248</Words>
  <Application>Microsoft Office PowerPoint</Application>
  <PresentationFormat>On-screen Show (4:3)</PresentationFormat>
  <Paragraphs>161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Ghid de utilizare în siguranță a Internetului</vt:lpstr>
      <vt:lpstr>Ghid de utilizare în siguranță a Internetului</vt:lpstr>
      <vt:lpstr>Ghid de utilizare în siguranță a Internetului</vt:lpstr>
      <vt:lpstr>Ghid de utilizare în siguranță a Internetului</vt:lpstr>
      <vt:lpstr>Ghid de utilizare în siguranță a Internetului</vt:lpstr>
      <vt:lpstr>Ghid de utilizare în siguranță a Internetului</vt:lpstr>
      <vt:lpstr>Ghid de utilizare în siguranță a Internetului</vt:lpstr>
      <vt:lpstr>Ghid de utilizare în siguranță a Internetului</vt:lpstr>
      <vt:lpstr>Ghid de utilizare în siguranță a Internetului</vt:lpstr>
      <vt:lpstr>Ghid de utilizare în siguranță a Internetului</vt:lpstr>
      <vt:lpstr>Ghid de utilizare în siguranță a Internetului</vt:lpstr>
      <vt:lpstr>Ghid de utilizare în siguranță a Internetului</vt:lpstr>
      <vt:lpstr>Ghid de utilizare în siguranță a Internetului</vt:lpstr>
      <vt:lpstr>Ghid de utilizare în siguranță a Internetului</vt:lpstr>
      <vt:lpstr>Ghid de utilizare în siguranță a Internetului</vt:lpstr>
      <vt:lpstr>Ghid de utilizare în siguranță a Internetului</vt:lpstr>
      <vt:lpstr>Ghid de utilizare în siguranță a Internetului</vt:lpstr>
      <vt:lpstr>Ghid de utilizare în siguranță a Internetului</vt:lpstr>
      <vt:lpstr>Ghid de utilizare în siguranță a Internetului</vt:lpstr>
      <vt:lpstr>Contact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Ghid de utilizare în siguranță a Internetului</dc:title>
  <dc:creator>George Roman</dc:creator>
  <cp:lastModifiedBy>Elena</cp:lastModifiedBy>
  <cp:revision>46</cp:revision>
  <dcterms:created xsi:type="dcterms:W3CDTF">2014-02-10T08:22:47Z</dcterms:created>
  <dcterms:modified xsi:type="dcterms:W3CDTF">2015-09-14T09:56:17Z</dcterms:modified>
</cp:coreProperties>
</file>