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Default Extension="wdp" ContentType="image/vnd.ms-photo"/>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2"/>
  </p:sldMasterIdLst>
  <p:notesMasterIdLst>
    <p:notesMasterId r:id="rId37"/>
  </p:notesMasterIdLst>
  <p:sldIdLst>
    <p:sldId id="256" r:id="rId3"/>
    <p:sldId id="262" r:id="rId4"/>
    <p:sldId id="263" r:id="rId5"/>
    <p:sldId id="264" r:id="rId6"/>
    <p:sldId id="272" r:id="rId7"/>
    <p:sldId id="277" r:id="rId8"/>
    <p:sldId id="280" r:id="rId9"/>
    <p:sldId id="283" r:id="rId10"/>
    <p:sldId id="284" r:id="rId11"/>
    <p:sldId id="285" r:id="rId12"/>
    <p:sldId id="287" r:id="rId13"/>
    <p:sldId id="288" r:id="rId14"/>
    <p:sldId id="289" r:id="rId15"/>
    <p:sldId id="312" r:id="rId16"/>
    <p:sldId id="313" r:id="rId17"/>
    <p:sldId id="328" r:id="rId18"/>
    <p:sldId id="327" r:id="rId19"/>
    <p:sldId id="326" r:id="rId20"/>
    <p:sldId id="325" r:id="rId21"/>
    <p:sldId id="324" r:id="rId22"/>
    <p:sldId id="323" r:id="rId23"/>
    <p:sldId id="322" r:id="rId24"/>
    <p:sldId id="321" r:id="rId25"/>
    <p:sldId id="320" r:id="rId26"/>
    <p:sldId id="319" r:id="rId27"/>
    <p:sldId id="318" r:id="rId28"/>
    <p:sldId id="317" r:id="rId29"/>
    <p:sldId id="316" r:id="rId30"/>
    <p:sldId id="315" r:id="rId31"/>
    <p:sldId id="301" r:id="rId32"/>
    <p:sldId id="310" r:id="rId33"/>
    <p:sldId id="309" r:id="rId34"/>
    <p:sldId id="302" r:id="rId35"/>
    <p:sldId id="311"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45608"/>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32" autoAdjust="0"/>
    <p:restoredTop sz="91575" autoAdjust="0"/>
  </p:normalViewPr>
  <p:slideViewPr>
    <p:cSldViewPr showGuides="1">
      <p:cViewPr varScale="1">
        <p:scale>
          <a:sx n="43" d="100"/>
          <a:sy n="43" d="100"/>
        </p:scale>
        <p:origin x="-118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8734C8-2390-4C31-B1D4-BFD4176EFC94}" type="datetimeFigureOut">
              <a:rPr lang="en-US" smtClean="0"/>
              <a:pPr/>
              <a:t>9/18/2015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5BEFE9-5F56-46FE-9F02-5C62B5640736}" type="slidenum">
              <a:rPr lang="en-US" smtClean="0"/>
              <a:pPr/>
              <a:t>‹#›</a:t>
            </a:fld>
            <a:endParaRPr lang="en-US"/>
          </a:p>
        </p:txBody>
      </p:sp>
    </p:spTree>
    <p:extLst>
      <p:ext uri="{BB962C8B-B14F-4D97-AF65-F5344CB8AC3E}">
        <p14:creationId xmlns:p14="http://schemas.microsoft.com/office/powerpoint/2010/main" xmlns="" val="3947042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smtClean="0"/>
              <a:t>Animated spinning picture</a:t>
            </a:r>
            <a:endParaRPr lang="en-US" sz="1400"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400" baseline="0" dirty="0" smtClean="0"/>
              <a:t>(Intermediate)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r>
              <a:rPr lang="en-US" sz="1200" b="1" kern="1200" dirty="0" smtClean="0">
                <a:solidFill>
                  <a:schemeClr val="tx1"/>
                </a:solidFill>
                <a:effectLst/>
                <a:latin typeface="+mn-lt"/>
                <a:ea typeface="+mn-ea"/>
                <a:cs typeface="+mn-cs"/>
              </a:rPr>
              <a:t>Tip</a:t>
            </a:r>
            <a:r>
              <a:rPr lang="en-US" sz="1200" kern="1200" dirty="0" smtClean="0">
                <a:solidFill>
                  <a:schemeClr val="tx1"/>
                </a:solidFill>
                <a:effectLst/>
                <a:latin typeface="+mn-lt"/>
                <a:ea typeface="+mn-ea"/>
                <a:cs typeface="+mn-cs"/>
              </a:rPr>
              <a:t>: Some shape effects on this slide are created with the </a:t>
            </a:r>
            <a:r>
              <a:rPr lang="en-US" sz="1200" b="1" kern="1200" dirty="0" smtClean="0">
                <a:solidFill>
                  <a:schemeClr val="tx1"/>
                </a:solidFill>
                <a:effectLst/>
                <a:latin typeface="+mn-lt"/>
                <a:ea typeface="+mn-ea"/>
                <a:cs typeface="+mn-cs"/>
              </a:rPr>
              <a:t>Combine Shapes </a:t>
            </a:r>
            <a:r>
              <a:rPr lang="en-US" sz="1200" kern="1200" dirty="0" smtClean="0">
                <a:solidFill>
                  <a:schemeClr val="tx1"/>
                </a:solidFill>
                <a:effectLst/>
                <a:latin typeface="+mn-lt"/>
                <a:ea typeface="+mn-ea"/>
                <a:cs typeface="+mn-cs"/>
              </a:rPr>
              <a:t>commands. To access this command, you must add it to the Quick Access Toolbar, located above the </a:t>
            </a:r>
            <a:r>
              <a:rPr lang="en-US" sz="1200" b="1" kern="1200" dirty="0" smtClean="0">
                <a:solidFill>
                  <a:schemeClr val="tx1"/>
                </a:solidFill>
                <a:effectLst/>
                <a:latin typeface="+mn-lt"/>
                <a:ea typeface="+mn-ea"/>
                <a:cs typeface="+mn-cs"/>
              </a:rPr>
              <a:t>File</a:t>
            </a:r>
            <a:r>
              <a:rPr lang="en-US" sz="1200" kern="1200" dirty="0" smtClean="0">
                <a:solidFill>
                  <a:schemeClr val="tx1"/>
                </a:solidFill>
                <a:effectLst/>
                <a:latin typeface="+mn-lt"/>
                <a:ea typeface="+mn-ea"/>
                <a:cs typeface="+mn-cs"/>
              </a:rPr>
              <a:t> tab.  To customize the Quick Access Toolbar, do the following:</a:t>
            </a:r>
          </a:p>
          <a:p>
            <a:pPr marL="228600" lvl="0" indent="-228600">
              <a:buFont typeface="+mj-lt"/>
              <a:buAutoNum type="arabicPeriod"/>
            </a:pPr>
            <a:r>
              <a:rPr lang="en-US" sz="1200" kern="1200" dirty="0" smtClean="0">
                <a:solidFill>
                  <a:schemeClr val="tx1"/>
                </a:solidFill>
                <a:effectLst/>
                <a:latin typeface="+mn-lt"/>
                <a:ea typeface="+mn-ea"/>
                <a:cs typeface="+mn-cs"/>
              </a:rPr>
              <a:t>Click the arrow next to the Quick Access Toolbar, and then under </a:t>
            </a:r>
            <a:r>
              <a:rPr lang="en-US" sz="1200" b="1" kern="1200" dirty="0" smtClean="0">
                <a:solidFill>
                  <a:schemeClr val="tx1"/>
                </a:solidFill>
                <a:effectLst/>
                <a:latin typeface="+mn-lt"/>
                <a:ea typeface="+mn-ea"/>
                <a:cs typeface="+mn-cs"/>
              </a:rPr>
              <a:t>Customize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Quick</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Access</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Toolbar</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More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Commands</a:t>
            </a:r>
            <a:r>
              <a:rPr lang="en-US" sz="1200" kern="1200" dirty="0" smtClean="0">
                <a:solidFill>
                  <a:schemeClr val="tx1"/>
                </a:solidFill>
                <a:effectLst/>
                <a:latin typeface="+mn-lt"/>
                <a:ea typeface="+mn-ea"/>
                <a:cs typeface="+mn-cs"/>
              </a:rPr>
              <a:t>.</a:t>
            </a:r>
          </a:p>
          <a:p>
            <a:pPr marL="228600" lvl="0" indent="-228600">
              <a:buFont typeface="+mj-lt"/>
              <a:buAutoNum type="arabicPeriod"/>
            </a:pP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PowerPoint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Options</a:t>
            </a:r>
            <a:r>
              <a:rPr lang="en-US" sz="1200" kern="1200" dirty="0" smtClean="0">
                <a:solidFill>
                  <a:schemeClr val="tx1"/>
                </a:solidFill>
                <a:effectLst/>
                <a:latin typeface="+mn-lt"/>
                <a:ea typeface="+mn-ea"/>
                <a:cs typeface="+mn-cs"/>
              </a:rPr>
              <a:t> dialog box, in the </a:t>
            </a:r>
            <a:r>
              <a:rPr lang="en-US" sz="1200" b="1" kern="1200" dirty="0" smtClean="0">
                <a:solidFill>
                  <a:schemeClr val="tx1"/>
                </a:solidFill>
                <a:effectLst/>
                <a:latin typeface="+mn-lt"/>
                <a:ea typeface="+mn-ea"/>
                <a:cs typeface="+mn-cs"/>
              </a:rPr>
              <a:t>Choose commands from </a:t>
            </a:r>
            <a:r>
              <a:rPr lang="en-US" sz="1200" kern="1200" dirty="0" smtClean="0">
                <a:solidFill>
                  <a:schemeClr val="tx1"/>
                </a:solidFill>
                <a:effectLst/>
                <a:latin typeface="+mn-lt"/>
                <a:ea typeface="+mn-ea"/>
                <a:cs typeface="+mn-cs"/>
              </a:rPr>
              <a:t>list, select </a:t>
            </a:r>
            <a:r>
              <a:rPr lang="en-US" sz="1200" b="1" kern="1200" dirty="0" smtClean="0">
                <a:solidFill>
                  <a:schemeClr val="tx1"/>
                </a:solidFill>
                <a:effectLst/>
                <a:latin typeface="+mn-lt"/>
                <a:ea typeface="+mn-ea"/>
                <a:cs typeface="+mn-cs"/>
              </a:rPr>
              <a:t>All Commands</a:t>
            </a:r>
            <a:r>
              <a:rPr lang="en-US" sz="1200" kern="1200" dirty="0" smtClean="0">
                <a:solidFill>
                  <a:schemeClr val="tx1"/>
                </a:solidFill>
                <a:effectLst/>
                <a:latin typeface="+mn-lt"/>
                <a:ea typeface="+mn-ea"/>
                <a:cs typeface="+mn-cs"/>
              </a:rPr>
              <a:t>. </a:t>
            </a:r>
          </a:p>
          <a:p>
            <a:pPr marL="228600" lvl="0" indent="-228600">
              <a:buFont typeface="+mj-lt"/>
              <a:buAutoNum type="arabicPeriod"/>
            </a:pPr>
            <a:r>
              <a:rPr lang="en-US" sz="1200" kern="1200" dirty="0" smtClean="0">
                <a:solidFill>
                  <a:schemeClr val="tx1"/>
                </a:solidFill>
                <a:effectLst/>
                <a:latin typeface="+mn-lt"/>
                <a:ea typeface="+mn-ea"/>
                <a:cs typeface="+mn-cs"/>
              </a:rPr>
              <a:t>In the list of commands, click </a:t>
            </a:r>
            <a:r>
              <a:rPr lang="en-US" sz="1200" b="1" kern="1200" dirty="0" smtClean="0">
                <a:solidFill>
                  <a:schemeClr val="tx1"/>
                </a:solidFill>
                <a:effectLst/>
                <a:latin typeface="+mn-lt"/>
                <a:ea typeface="+mn-ea"/>
                <a:cs typeface="+mn-cs"/>
              </a:rPr>
              <a:t>Combine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Shapes</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Add</a:t>
            </a:r>
            <a:r>
              <a:rPr lang="en-US" sz="1200" kern="1200" dirty="0" smtClean="0">
                <a:solidFill>
                  <a:schemeClr val="tx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To reproduce the shape effect on this slide, do the following:</a:t>
            </a:r>
          </a:p>
          <a:p>
            <a:pPr marL="228600" indent="-228600">
              <a:buAutoNum type="arabicPeriod"/>
            </a:pPr>
            <a:r>
              <a:rPr lang="en-US" dirty="0" smtClean="0"/>
              <a:t>On the </a:t>
            </a:r>
            <a:r>
              <a:rPr lang="en-US" b="1" dirty="0" smtClean="0"/>
              <a:t>Home</a:t>
            </a:r>
            <a:r>
              <a:rPr lang="en-US" baseline="0" dirty="0" smtClean="0"/>
              <a:t> tab, in the </a:t>
            </a:r>
            <a:r>
              <a:rPr lang="en-US" b="1" baseline="0" dirty="0" smtClean="0"/>
              <a:t>Slides</a:t>
            </a:r>
            <a:r>
              <a:rPr lang="en-US" baseline="0" dirty="0" smtClean="0"/>
              <a:t> group, click </a:t>
            </a:r>
            <a:r>
              <a:rPr lang="en-US" b="1" baseline="0" dirty="0" smtClean="0"/>
              <a:t>Layout</a:t>
            </a:r>
            <a:r>
              <a:rPr lang="en-US" baseline="0" dirty="0" smtClean="0"/>
              <a:t>, and then click </a:t>
            </a:r>
            <a:r>
              <a:rPr lang="en-US" b="1" baseline="0" dirty="0" smtClean="0"/>
              <a:t>Blank</a:t>
            </a:r>
            <a:r>
              <a:rPr lang="en-US" baseline="0" dirty="0" smtClean="0"/>
              <a:t>.</a:t>
            </a:r>
          </a:p>
          <a:p>
            <a:pPr marL="228600" indent="-228600">
              <a:buAutoNum type="arabicPeriod"/>
            </a:pPr>
            <a:r>
              <a:rPr lang="en-US" baseline="0" dirty="0" smtClean="0"/>
              <a:t>Also 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Shapes</a:t>
            </a:r>
            <a:r>
              <a:rPr lang="en-US" baseline="0" dirty="0" smtClean="0"/>
              <a:t>, and then under </a:t>
            </a:r>
            <a:r>
              <a:rPr lang="en-US" b="1" baseline="0" dirty="0" smtClean="0"/>
              <a:t>Basic Shapes </a:t>
            </a:r>
            <a:r>
              <a:rPr lang="en-US" baseline="0" dirty="0" smtClean="0"/>
              <a:t>click </a:t>
            </a:r>
            <a:r>
              <a:rPr lang="en-US" b="1" baseline="0" dirty="0" smtClean="0"/>
              <a:t>Oval</a:t>
            </a:r>
            <a:r>
              <a:rPr lang="en-US" baseline="0" dirty="0" smtClean="0"/>
              <a:t> (first row).</a:t>
            </a:r>
          </a:p>
          <a:p>
            <a:pPr marL="228600" indent="-228600">
              <a:buAutoNum type="arabicPeriod"/>
            </a:pPr>
            <a:r>
              <a:rPr lang="en-US" baseline="0" dirty="0" smtClean="0"/>
              <a:t>On the slide, drag to draw an oval.</a:t>
            </a:r>
          </a:p>
          <a:p>
            <a:pPr marL="228600" indent="-228600">
              <a:buAutoNum type="arabicPeriod"/>
            </a:pPr>
            <a:r>
              <a:rPr lang="en-US" baseline="0" dirty="0" smtClean="0"/>
              <a:t>Select the oval. Under </a:t>
            </a:r>
            <a:r>
              <a:rPr lang="en-US" b="1" baseline="0" dirty="0" smtClean="0"/>
              <a:t>Drawing</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enter </a:t>
            </a:r>
            <a:r>
              <a:rPr lang="en-US" b="1" baseline="0" dirty="0" smtClean="0"/>
              <a:t>6” </a:t>
            </a:r>
            <a:r>
              <a:rPr lang="en-US" baseline="0" dirty="0" smtClean="0"/>
              <a:t>in the </a:t>
            </a:r>
            <a:r>
              <a:rPr lang="en-US" b="1" baseline="0" dirty="0" smtClean="0"/>
              <a:t>Height</a:t>
            </a:r>
            <a:r>
              <a:rPr lang="en-US" baseline="0" dirty="0" smtClean="0"/>
              <a:t> box and </a:t>
            </a:r>
            <a:r>
              <a:rPr lang="en-US" b="1" baseline="0" dirty="0" smtClean="0"/>
              <a:t>6” </a:t>
            </a:r>
            <a:r>
              <a:rPr lang="en-US" baseline="0" dirty="0" smtClean="0"/>
              <a:t>in the </a:t>
            </a:r>
            <a:r>
              <a:rPr lang="en-US" b="1" baseline="0" dirty="0" smtClean="0"/>
              <a:t>Width</a:t>
            </a:r>
            <a:r>
              <a:rPr lang="en-US" baseline="0" dirty="0" smtClean="0"/>
              <a:t> box.</a:t>
            </a:r>
          </a:p>
          <a:p>
            <a:pPr marL="228600" indent="-228600">
              <a:buAutoNum type="arabicPeriod"/>
            </a:pPr>
            <a:r>
              <a:rPr lang="en-US" baseline="0" dirty="0" smtClean="0"/>
              <a:t>Also on the </a:t>
            </a:r>
            <a:r>
              <a:rPr lang="en-US" b="1" baseline="0" dirty="0" smtClean="0"/>
              <a:t>Format</a:t>
            </a:r>
            <a:r>
              <a:rPr lang="en-US" baseline="0" dirty="0" smtClean="0"/>
              <a:t> shape, in the </a:t>
            </a:r>
            <a:r>
              <a:rPr lang="en-US" b="1" baseline="0" dirty="0" smtClean="0"/>
              <a:t>Shape</a:t>
            </a:r>
            <a:r>
              <a:rPr lang="en-US" baseline="0" dirty="0" smtClean="0"/>
              <a:t> </a:t>
            </a:r>
            <a:r>
              <a:rPr lang="en-US" b="1" baseline="0" dirty="0" smtClean="0"/>
              <a:t>Styles</a:t>
            </a:r>
            <a:r>
              <a:rPr lang="en-US" baseline="0" dirty="0" smtClean="0"/>
              <a:t> group, click </a:t>
            </a:r>
            <a:r>
              <a:rPr lang="en-US" b="1" baseline="0" dirty="0" smtClean="0"/>
              <a:t>Shape</a:t>
            </a:r>
            <a:r>
              <a:rPr lang="en-US" baseline="0" dirty="0" smtClean="0"/>
              <a:t> </a:t>
            </a:r>
            <a:r>
              <a:rPr lang="en-US" b="1" baseline="0" dirty="0" smtClean="0"/>
              <a:t>Outline</a:t>
            </a:r>
            <a:r>
              <a:rPr lang="en-US" baseline="0" dirty="0" smtClean="0"/>
              <a:t>, and then click </a:t>
            </a:r>
            <a:r>
              <a:rPr lang="en-US" b="1" baseline="0" dirty="0" smtClean="0"/>
              <a:t>No</a:t>
            </a:r>
            <a:r>
              <a:rPr lang="en-US" baseline="0" dirty="0" smtClean="0"/>
              <a:t> </a:t>
            </a:r>
            <a:r>
              <a:rPr lang="en-US" b="1" baseline="0" dirty="0" smtClean="0"/>
              <a:t>Outline</a:t>
            </a:r>
            <a:r>
              <a:rPr lang="en-US" baseline="0" dirty="0" smtClean="0"/>
              <a:t>.</a:t>
            </a:r>
          </a:p>
          <a:p>
            <a:pPr marL="228600" indent="-228600">
              <a:buAutoNum type="arabicPeriod"/>
            </a:pPr>
            <a:r>
              <a:rPr lang="en-US" baseline="0" dirty="0" smtClean="0"/>
              <a:t>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Shapes</a:t>
            </a:r>
            <a:r>
              <a:rPr lang="en-US" baseline="0" dirty="0" smtClean="0"/>
              <a:t>, and then under </a:t>
            </a:r>
            <a:r>
              <a:rPr lang="en-US" b="1" baseline="0" dirty="0" smtClean="0"/>
              <a:t>Basic</a:t>
            </a:r>
            <a:r>
              <a:rPr lang="en-US" baseline="0" dirty="0" smtClean="0"/>
              <a:t> </a:t>
            </a:r>
            <a:r>
              <a:rPr lang="en-US" b="1" baseline="0" dirty="0" smtClean="0"/>
              <a:t>Shapes</a:t>
            </a:r>
            <a:r>
              <a:rPr lang="en-US" baseline="0" dirty="0" smtClean="0"/>
              <a:t> click </a:t>
            </a:r>
            <a:r>
              <a:rPr lang="en-US" b="1" baseline="0" dirty="0" smtClean="0"/>
              <a:t>Pie</a:t>
            </a:r>
            <a:r>
              <a:rPr lang="en-US" baseline="0" dirty="0" smtClean="0"/>
              <a:t> (second row).</a:t>
            </a:r>
          </a:p>
          <a:p>
            <a:pPr marL="228600" indent="-228600">
              <a:buAutoNum type="arabicPeriod"/>
            </a:pPr>
            <a:r>
              <a:rPr lang="en-US" baseline="0" dirty="0" smtClean="0"/>
              <a:t>On the slide, drag to draw a pie.</a:t>
            </a:r>
          </a:p>
          <a:p>
            <a:pPr marL="228600" indent="-228600">
              <a:buAutoNum type="arabicPeriod"/>
            </a:pPr>
            <a:r>
              <a:rPr lang="en-US" baseline="0" dirty="0" smtClean="0"/>
              <a:t>Select the pie. </a:t>
            </a:r>
            <a:r>
              <a:rPr lang="en-US" sz="1200" kern="1200" smtClean="0">
                <a:solidFill>
                  <a:schemeClr val="tx1"/>
                </a:solidFill>
                <a:effectLst/>
                <a:latin typeface="+mn-lt"/>
                <a:ea typeface="+mn-ea"/>
                <a:cs typeface="+mn-cs"/>
              </a:rPr>
              <a:t>Drag the yellow diamond adjustment handle to create a wedge shape.</a:t>
            </a:r>
            <a:r>
              <a:rPr lang="en-US" sz="1200" baseline="0" smtClean="0"/>
              <a:t> </a:t>
            </a:r>
            <a:endParaRPr lang="en-US" baseline="0" dirty="0" smtClean="0"/>
          </a:p>
          <a:p>
            <a:pPr marL="228600" indent="-228600">
              <a:buAutoNum type="arabicPeriod"/>
            </a:pPr>
            <a:r>
              <a:rPr lang="en-US" baseline="0" dirty="0" smtClean="0"/>
              <a:t>Under </a:t>
            </a:r>
            <a:r>
              <a:rPr lang="en-US" b="1" baseline="0" dirty="0" smtClean="0"/>
              <a:t>Drawing</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enter </a:t>
            </a:r>
            <a:r>
              <a:rPr lang="en-US" b="1" baseline="0" dirty="0" smtClean="0"/>
              <a:t>5.7” </a:t>
            </a:r>
            <a:r>
              <a:rPr lang="en-US" baseline="0" dirty="0" smtClean="0"/>
              <a:t>in the </a:t>
            </a:r>
            <a:r>
              <a:rPr lang="en-US" b="1" baseline="0" dirty="0" smtClean="0"/>
              <a:t>Height</a:t>
            </a:r>
            <a:r>
              <a:rPr lang="en-US" baseline="0" dirty="0" smtClean="0"/>
              <a:t> box and </a:t>
            </a:r>
            <a:r>
              <a:rPr lang="en-US" b="1" baseline="0" dirty="0" smtClean="0"/>
              <a:t>5.7” </a:t>
            </a:r>
            <a:r>
              <a:rPr lang="en-US" baseline="0" dirty="0" smtClean="0"/>
              <a:t>in the </a:t>
            </a:r>
            <a:r>
              <a:rPr lang="en-US" b="1" baseline="0" dirty="0" smtClean="0"/>
              <a:t>Width</a:t>
            </a:r>
            <a:r>
              <a:rPr lang="en-US" baseline="0" dirty="0" smtClean="0"/>
              <a:t> box.</a:t>
            </a:r>
          </a:p>
          <a:p>
            <a:pPr marL="228600" indent="-228600">
              <a:buAutoNum type="arabicPeriod"/>
            </a:pPr>
            <a:r>
              <a:rPr lang="en-US" baseline="0" dirty="0" smtClean="0"/>
              <a:t>Press and hold CTRL, select the oval, and then select the pie. 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Arrange</a:t>
            </a:r>
            <a:r>
              <a:rPr lang="en-US" baseline="0" dirty="0" smtClean="0"/>
              <a:t>, point to </a:t>
            </a:r>
            <a:r>
              <a:rPr lang="en-US" b="1" baseline="0" dirty="0" smtClean="0"/>
              <a:t>Align</a:t>
            </a:r>
            <a:r>
              <a:rPr lang="en-US" baseline="0" dirty="0" smtClean="0"/>
              <a:t>, and then do the following:</a:t>
            </a:r>
          </a:p>
          <a:p>
            <a:pPr marL="685800" lvl="1" indent="-228600">
              <a:buAutoNum type="arabicPeriod"/>
            </a:pPr>
            <a:r>
              <a:rPr lang="en-US" baseline="0" dirty="0" smtClean="0"/>
              <a:t>Click </a:t>
            </a:r>
            <a:r>
              <a:rPr lang="en-US" b="1" baseline="0" dirty="0" smtClean="0"/>
              <a:t>Align to Slide</a:t>
            </a:r>
            <a:r>
              <a:rPr lang="en-US" baseline="0" dirty="0" smtClean="0"/>
              <a:t>.</a:t>
            </a:r>
          </a:p>
          <a:p>
            <a:pPr marL="685800" lvl="1" indent="-228600">
              <a:buAutoNum type="arabicPeriod"/>
            </a:pPr>
            <a:r>
              <a:rPr lang="en-US" baseline="0" dirty="0" smtClean="0"/>
              <a:t>Click </a:t>
            </a:r>
            <a:r>
              <a:rPr lang="en-US" b="1" baseline="0" dirty="0" smtClean="0"/>
              <a:t>Align Center</a:t>
            </a:r>
            <a:r>
              <a:rPr lang="en-US" baseline="0" dirty="0" smtClean="0"/>
              <a:t>.</a:t>
            </a:r>
          </a:p>
          <a:p>
            <a:pPr marL="685800" lvl="1" indent="-228600">
              <a:buAutoNum type="arabicPeriod"/>
            </a:pPr>
            <a:r>
              <a:rPr lang="en-US" baseline="0" dirty="0" smtClean="0"/>
              <a:t>Click </a:t>
            </a:r>
            <a:r>
              <a:rPr lang="en-US" b="1" baseline="0" dirty="0" smtClean="0"/>
              <a:t>Align Middle</a:t>
            </a:r>
            <a:r>
              <a:rPr lang="en-US" baseline="0" dirty="0" smtClean="0"/>
              <a:t>.</a:t>
            </a:r>
            <a:endParaRPr lang="en-US" dirty="0" smtClean="0"/>
          </a:p>
          <a:p>
            <a:pPr marL="228600" indent="-228600">
              <a:buAutoNum type="arabicPeriod"/>
            </a:pPr>
            <a:r>
              <a:rPr lang="en-US" sz="1200" kern="1200" dirty="0" smtClean="0">
                <a:solidFill>
                  <a:schemeClr val="tx1"/>
                </a:solidFill>
                <a:effectLst/>
                <a:latin typeface="+mn-lt"/>
                <a:ea typeface="+mn-ea"/>
                <a:cs typeface="+mn-cs"/>
              </a:rPr>
              <a:t>Press and hold CTRL, and then select the oval and then the pie shape. On the Quick Access Toolbar, click </a:t>
            </a:r>
            <a:r>
              <a:rPr lang="en-US" sz="1200" b="1" kern="1200" dirty="0" smtClean="0">
                <a:solidFill>
                  <a:schemeClr val="tx1"/>
                </a:solidFill>
                <a:effectLst/>
                <a:latin typeface="+mn-lt"/>
                <a:ea typeface="+mn-ea"/>
                <a:cs typeface="+mn-cs"/>
              </a:rPr>
              <a:t>Combine Shapes</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Shape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Subtract</a:t>
            </a:r>
            <a:r>
              <a:rPr lang="en-US" sz="1200" kern="1200" dirty="0" smtClean="0">
                <a:solidFill>
                  <a:schemeClr val="tx1"/>
                </a:solidFill>
                <a:effectLst/>
                <a:latin typeface="+mn-lt"/>
                <a:ea typeface="+mn-ea"/>
                <a:cs typeface="+mn-cs"/>
              </a:rPr>
              <a: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Select the new shape. Under </a:t>
            </a:r>
            <a:r>
              <a:rPr lang="en-US" b="1" baseline="0" dirty="0" smtClean="0"/>
              <a:t>Drawing</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Shape</a:t>
            </a:r>
            <a:r>
              <a:rPr lang="en-US" baseline="0" dirty="0" smtClean="0"/>
              <a:t> </a:t>
            </a:r>
            <a:r>
              <a:rPr lang="en-US" b="1" baseline="0" dirty="0" smtClean="0"/>
              <a:t>Style</a:t>
            </a:r>
            <a:r>
              <a:rPr lang="en-US" baseline="0" dirty="0" smtClean="0"/>
              <a:t> group, click the </a:t>
            </a:r>
            <a:r>
              <a:rPr lang="en-US" b="1" baseline="0" dirty="0" smtClean="0"/>
              <a:t>Format</a:t>
            </a:r>
            <a:r>
              <a:rPr lang="en-US" baseline="0" dirty="0" smtClean="0"/>
              <a:t> </a:t>
            </a:r>
            <a:r>
              <a:rPr lang="en-US" b="1" baseline="0" dirty="0" smtClean="0"/>
              <a:t>Shape</a:t>
            </a:r>
            <a:r>
              <a:rPr lang="en-US" baseline="0" dirty="0" smtClean="0"/>
              <a:t> dialog box launcher.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Fill</a:t>
            </a:r>
            <a:r>
              <a:rPr lang="en-US" baseline="0" dirty="0" smtClean="0"/>
              <a:t> in the left pane, in the </a:t>
            </a:r>
            <a:r>
              <a:rPr lang="en-US" b="1" baseline="0" dirty="0" smtClean="0"/>
              <a:t>Fill</a:t>
            </a:r>
            <a:r>
              <a:rPr lang="en-US" baseline="0" dirty="0" smtClean="0"/>
              <a:t> pane, click </a:t>
            </a:r>
            <a:r>
              <a:rPr lang="en-US" b="1" baseline="0" dirty="0" smtClean="0"/>
              <a:t>Picture</a:t>
            </a:r>
            <a:r>
              <a:rPr lang="en-US" baseline="0" dirty="0" smtClean="0"/>
              <a:t> </a:t>
            </a:r>
            <a:r>
              <a:rPr lang="en-US" b="1" baseline="0" dirty="0" smtClean="0"/>
              <a:t>or texture fill</a:t>
            </a:r>
            <a:r>
              <a:rPr lang="en-US" baseline="0" dirty="0" smtClean="0"/>
              <a:t>, and then click the button next to </a:t>
            </a:r>
            <a:r>
              <a:rPr lang="en-US" b="1" baseline="0" dirty="0" smtClean="0"/>
              <a:t>Texture</a:t>
            </a:r>
            <a:r>
              <a:rPr lang="en-US" baseline="0" dirty="0" smtClean="0"/>
              <a:t> and click </a:t>
            </a:r>
            <a:r>
              <a:rPr lang="en-US" b="1" baseline="0" dirty="0" smtClean="0"/>
              <a:t>Recycled</a:t>
            </a:r>
            <a:r>
              <a:rPr lang="en-US" baseline="0" dirty="0" smtClean="0"/>
              <a:t> </a:t>
            </a:r>
            <a:r>
              <a:rPr lang="en-US" b="1" baseline="0" dirty="0" smtClean="0"/>
              <a:t>Paper </a:t>
            </a:r>
            <a:r>
              <a:rPr lang="en-US" b="0" baseline="0" dirty="0" smtClean="0"/>
              <a:t>(third row)</a:t>
            </a:r>
            <a:r>
              <a:rPr lang="en-US" baseline="0" dirty="0" smtClean="0"/>
              <a:t>.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Also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Picture</a:t>
            </a:r>
            <a:r>
              <a:rPr lang="en-US" baseline="0" dirty="0" smtClean="0"/>
              <a:t> </a:t>
            </a:r>
            <a:r>
              <a:rPr lang="en-US" b="1" baseline="0" dirty="0" smtClean="0"/>
              <a:t>Color</a:t>
            </a:r>
            <a:r>
              <a:rPr lang="en-US" baseline="0" dirty="0" smtClean="0"/>
              <a:t> in the left pane, in the </a:t>
            </a:r>
            <a:r>
              <a:rPr lang="en-US" b="1" baseline="0" dirty="0" smtClean="0"/>
              <a:t>Picture</a:t>
            </a:r>
            <a:r>
              <a:rPr lang="en-US" baseline="0" dirty="0" smtClean="0"/>
              <a:t> </a:t>
            </a:r>
            <a:r>
              <a:rPr lang="en-US" b="1" baseline="0" dirty="0" smtClean="0"/>
              <a:t>Color</a:t>
            </a:r>
            <a:r>
              <a:rPr lang="en-US" baseline="0" dirty="0" smtClean="0"/>
              <a:t> pane, under </a:t>
            </a:r>
            <a:r>
              <a:rPr lang="en-US" b="1" baseline="0" dirty="0" smtClean="0"/>
              <a:t>Recolor</a:t>
            </a:r>
            <a:r>
              <a:rPr lang="en-US" baseline="0" dirty="0" smtClean="0"/>
              <a:t>, click the button next to </a:t>
            </a:r>
            <a:r>
              <a:rPr lang="en-US" b="1" baseline="0" dirty="0" smtClean="0"/>
              <a:t>Presets</a:t>
            </a:r>
            <a:r>
              <a:rPr lang="en-US" baseline="0" dirty="0" smtClean="0"/>
              <a:t>, and then click </a:t>
            </a:r>
            <a:r>
              <a:rPr lang="en-US" b="1" baseline="0" dirty="0" err="1" smtClean="0"/>
              <a:t>Grayscale</a:t>
            </a:r>
            <a:r>
              <a:rPr lang="en-US" baseline="0" dirty="0" smtClean="0"/>
              <a:t> (first row).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Also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Picture</a:t>
            </a:r>
            <a:r>
              <a:rPr lang="en-US" baseline="0" dirty="0" smtClean="0"/>
              <a:t> </a:t>
            </a:r>
            <a:r>
              <a:rPr lang="en-US" b="1" baseline="0" dirty="0" smtClean="0"/>
              <a:t>Corrections</a:t>
            </a:r>
            <a:r>
              <a:rPr lang="en-US" baseline="0" dirty="0" smtClean="0"/>
              <a:t> in the left pane, in the </a:t>
            </a:r>
            <a:r>
              <a:rPr lang="en-US" b="1" baseline="0" dirty="0" smtClean="0"/>
              <a:t>Picture</a:t>
            </a:r>
            <a:r>
              <a:rPr lang="en-US" baseline="0" dirty="0" smtClean="0"/>
              <a:t> </a:t>
            </a:r>
            <a:r>
              <a:rPr lang="en-US" b="1" baseline="0" dirty="0" smtClean="0"/>
              <a:t>Corrections</a:t>
            </a:r>
            <a:r>
              <a:rPr lang="en-US" baseline="0" dirty="0" smtClean="0"/>
              <a:t> pane, under </a:t>
            </a:r>
            <a:r>
              <a:rPr lang="en-US" b="1" baseline="0" dirty="0" smtClean="0"/>
              <a:t>Brightness and Contrast</a:t>
            </a:r>
            <a:r>
              <a:rPr lang="en-US" baseline="0" dirty="0" smtClean="0"/>
              <a:t>, in the </a:t>
            </a:r>
            <a:r>
              <a:rPr lang="en-US" b="1" baseline="0" dirty="0" smtClean="0"/>
              <a:t>Contrast</a:t>
            </a:r>
            <a:r>
              <a:rPr lang="en-US" baseline="0" dirty="0" smtClean="0"/>
              <a:t> box, enter </a:t>
            </a:r>
            <a:r>
              <a:rPr lang="en-US" b="1" baseline="0" dirty="0" smtClean="0"/>
              <a:t>20%</a:t>
            </a:r>
            <a:r>
              <a:rPr lang="en-US" baseline="0" dirty="0" smtClean="0"/>
              <a:t>.  </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Also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Shadow</a:t>
            </a:r>
            <a:r>
              <a:rPr lang="en-US" baseline="0" dirty="0" smtClean="0"/>
              <a:t> in the left pane, in the </a:t>
            </a:r>
            <a:r>
              <a:rPr lang="en-US" b="1" baseline="0" dirty="0" smtClean="0"/>
              <a:t>Shadow</a:t>
            </a:r>
            <a:r>
              <a:rPr lang="en-US" baseline="0" dirty="0" smtClean="0"/>
              <a:t> pane, click the </a:t>
            </a:r>
            <a:r>
              <a:rPr lang="en-US" b="1" baseline="0" dirty="0" smtClean="0"/>
              <a:t>Presets</a:t>
            </a:r>
            <a:r>
              <a:rPr lang="en-US" baseline="0" dirty="0" smtClean="0"/>
              <a:t> button, and then under </a:t>
            </a:r>
            <a:r>
              <a:rPr lang="en-US" b="1" baseline="0" dirty="0" smtClean="0"/>
              <a:t>Outer</a:t>
            </a:r>
            <a:r>
              <a:rPr lang="en-US" baseline="0" dirty="0" smtClean="0"/>
              <a:t>, click </a:t>
            </a:r>
            <a:r>
              <a:rPr lang="en-US" b="1" baseline="0" dirty="0" smtClean="0"/>
              <a:t>Offset Diagonal Bottom Left</a:t>
            </a:r>
            <a:r>
              <a:rPr lang="en-US" baseline="0" dirty="0" smtClean="0"/>
              <a:t>.</a:t>
            </a:r>
          </a:p>
          <a:p>
            <a:pPr marL="228600" marR="0" indent="-228600" algn="l" defTabSz="914400" rtl="0" eaLnBrk="1" fontAlgn="auto" latinLnBrk="0" hangingPunct="1">
              <a:lnSpc>
                <a:spcPct val="100000"/>
              </a:lnSpc>
              <a:spcBef>
                <a:spcPts val="0"/>
              </a:spcBef>
              <a:spcAft>
                <a:spcPts val="0"/>
              </a:spcAft>
              <a:buClrTx/>
              <a:buSzTx/>
              <a:buFontTx/>
              <a:buAutoNum type="arabicPeriod"/>
              <a:tabLst/>
              <a:defRPr/>
            </a:pPr>
            <a:r>
              <a:rPr lang="en-US" baseline="0" dirty="0" smtClean="0"/>
              <a:t>Also in the </a:t>
            </a:r>
            <a:r>
              <a:rPr lang="en-US" b="1" baseline="0" dirty="0" smtClean="0"/>
              <a:t>Shadow</a:t>
            </a:r>
            <a:r>
              <a:rPr lang="en-US" baseline="0" dirty="0" smtClean="0"/>
              <a:t> pane, in the </a:t>
            </a:r>
            <a:r>
              <a:rPr lang="en-US" b="1" baseline="0" dirty="0" smtClean="0"/>
              <a:t>Blur</a:t>
            </a:r>
            <a:r>
              <a:rPr lang="en-US" baseline="0" dirty="0" smtClean="0"/>
              <a:t> box, enter </a:t>
            </a:r>
            <a:r>
              <a:rPr lang="en-US" b="1" baseline="0" dirty="0" smtClean="0"/>
              <a:t>10 pt</a:t>
            </a:r>
            <a:r>
              <a:rPr lang="en-US" baseline="0" dirty="0" smtClean="0"/>
              <a:t>. </a:t>
            </a:r>
            <a:endParaRPr lang="en-US" dirty="0" smtClean="0"/>
          </a:p>
          <a:p>
            <a:pPr marL="0" indent="0">
              <a:buNone/>
            </a:pPr>
            <a:endParaRPr lang="en-US" baseline="0" dirty="0" smtClean="0"/>
          </a:p>
          <a:p>
            <a:pPr marL="0" indent="0">
              <a:buNone/>
            </a:pPr>
            <a:r>
              <a:rPr lang="en-US" baseline="0" dirty="0" smtClean="0"/>
              <a:t>To reproduce the picture effects on this slide, do the following:</a:t>
            </a:r>
          </a:p>
          <a:p>
            <a:pPr marL="228600" indent="-228600">
              <a:buFont typeface="+mj-lt"/>
              <a:buAutoNum type="arabicPeriod"/>
            </a:pPr>
            <a:r>
              <a:rPr lang="en-US" dirty="0" smtClean="0"/>
              <a:t>On</a:t>
            </a:r>
            <a:r>
              <a:rPr lang="en-US" baseline="0" dirty="0" smtClean="0"/>
              <a:t> the </a:t>
            </a:r>
            <a:r>
              <a:rPr lang="en-US" b="1" baseline="0" dirty="0" smtClean="0"/>
              <a:t>Insert</a:t>
            </a:r>
            <a:r>
              <a:rPr lang="en-US" baseline="0" dirty="0" smtClean="0"/>
              <a:t> tab, in the </a:t>
            </a:r>
            <a:r>
              <a:rPr lang="en-US" b="1" baseline="0" dirty="0" smtClean="0"/>
              <a:t>Images</a:t>
            </a:r>
            <a:r>
              <a:rPr lang="en-US" baseline="0" dirty="0" smtClean="0"/>
              <a:t> group, click </a:t>
            </a:r>
            <a:r>
              <a:rPr lang="en-US" b="1" baseline="0" dirty="0" smtClean="0"/>
              <a:t>Picture</a:t>
            </a:r>
            <a:r>
              <a:rPr lang="en-US" baseline="0" dirty="0" smtClean="0"/>
              <a:t>.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Insert Picture </a:t>
            </a:r>
            <a:r>
              <a:rPr lang="en-US" sz="1200" kern="1200" dirty="0" smtClean="0">
                <a:solidFill>
                  <a:schemeClr val="tx1"/>
                </a:solidFill>
                <a:effectLst/>
                <a:latin typeface="+mn-lt"/>
                <a:ea typeface="+mn-ea"/>
                <a:cs typeface="+mn-cs"/>
              </a:rPr>
              <a:t>dialog box, select a picture and then click </a:t>
            </a:r>
            <a:r>
              <a:rPr lang="en-US" sz="1200" b="1" kern="1200" dirty="0" smtClean="0">
                <a:solidFill>
                  <a:schemeClr val="tx1"/>
                </a:solidFill>
                <a:effectLst/>
                <a:latin typeface="+mn-lt"/>
                <a:ea typeface="+mn-ea"/>
                <a:cs typeface="+mn-cs"/>
              </a:rPr>
              <a:t>Insert</a:t>
            </a:r>
            <a:r>
              <a:rPr lang="en-US" sz="1200" kern="1200" dirty="0" smtClean="0">
                <a:solidFill>
                  <a:schemeClr val="tx1"/>
                </a:solidFill>
                <a:effectLst/>
                <a:latin typeface="+mn-lt"/>
                <a:ea typeface="+mn-ea"/>
                <a:cs typeface="+mn-cs"/>
              </a:rPr>
              <a:t>.</a:t>
            </a:r>
          </a:p>
          <a:p>
            <a:pPr marL="228600" indent="-228600">
              <a:buFont typeface="+mj-lt"/>
              <a:buAutoNum type="arabicPeriod"/>
            </a:pPr>
            <a:r>
              <a:rPr lang="en-US" dirty="0" smtClean="0"/>
              <a:t>Select</a:t>
            </a:r>
            <a:r>
              <a:rPr lang="en-US" baseline="0" dirty="0" smtClean="0"/>
              <a:t> the picture. Under </a:t>
            </a:r>
            <a:r>
              <a:rPr lang="en-US" b="1" baseline="0" dirty="0" smtClean="0"/>
              <a:t>Picture</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click the </a:t>
            </a:r>
            <a:r>
              <a:rPr lang="en-US" b="1" baseline="0" dirty="0" smtClean="0"/>
              <a:t>Size and Position </a:t>
            </a:r>
            <a:r>
              <a:rPr lang="en-US" baseline="0" dirty="0" smtClean="0"/>
              <a:t>dialog box launcher. </a:t>
            </a:r>
            <a:r>
              <a:rPr lang="en-US" sz="1200" kern="1200" dirty="0" smtClean="0">
                <a:solidFill>
                  <a:schemeClr val="tx1"/>
                </a:solidFill>
                <a:effectLst/>
                <a:latin typeface="+mn-lt"/>
                <a:ea typeface="+mn-ea"/>
                <a:cs typeface="+mn-cs"/>
              </a:rPr>
              <a:t>In the </a:t>
            </a:r>
            <a:r>
              <a:rPr lang="en-US" sz="1200" b="1" kern="1200" dirty="0" smtClean="0">
                <a:solidFill>
                  <a:schemeClr val="tx1"/>
                </a:solidFill>
                <a:effectLst/>
                <a:latin typeface="+mn-lt"/>
                <a:ea typeface="+mn-ea"/>
                <a:cs typeface="+mn-cs"/>
              </a:rPr>
              <a:t>Format Picture </a:t>
            </a:r>
            <a:r>
              <a:rPr lang="en-US" sz="1200" kern="1200" dirty="0" smtClean="0">
                <a:solidFill>
                  <a:schemeClr val="tx1"/>
                </a:solidFill>
                <a:effectLst/>
                <a:latin typeface="+mn-lt"/>
                <a:ea typeface="+mn-ea"/>
                <a:cs typeface="+mn-cs"/>
              </a:rPr>
              <a:t>dialog box, resize or crop the image so that the height is set to </a:t>
            </a:r>
            <a:r>
              <a:rPr lang="en-US" sz="1200" b="1" kern="1200" dirty="0" smtClean="0">
                <a:solidFill>
                  <a:schemeClr val="tx1"/>
                </a:solidFill>
                <a:effectLst/>
                <a:latin typeface="+mn-lt"/>
                <a:ea typeface="+mn-ea"/>
                <a:cs typeface="+mn-cs"/>
              </a:rPr>
              <a:t>5.8”</a:t>
            </a:r>
            <a:r>
              <a:rPr lang="en-US" sz="1200" kern="1200" dirty="0" smtClean="0">
                <a:solidFill>
                  <a:schemeClr val="tx1"/>
                </a:solidFill>
                <a:effectLst/>
                <a:latin typeface="+mn-lt"/>
                <a:ea typeface="+mn-ea"/>
                <a:cs typeface="+mn-cs"/>
              </a:rPr>
              <a:t> and the width</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 set to </a:t>
            </a:r>
            <a:r>
              <a:rPr lang="en-US" sz="1200" b="1" kern="1200" dirty="0" smtClean="0">
                <a:solidFill>
                  <a:schemeClr val="tx1"/>
                </a:solidFill>
                <a:effectLst/>
                <a:latin typeface="+mn-lt"/>
                <a:ea typeface="+mn-ea"/>
                <a:cs typeface="+mn-cs"/>
              </a:rPr>
              <a:t>5.8”</a:t>
            </a:r>
            <a:r>
              <a:rPr lang="en-US" sz="1200" kern="1200" dirty="0" smtClean="0">
                <a:solidFill>
                  <a:schemeClr val="tx1"/>
                </a:solidFill>
                <a:effectLst/>
                <a:latin typeface="+mn-lt"/>
                <a:ea typeface="+mn-ea"/>
                <a:cs typeface="+mn-cs"/>
              </a:rPr>
              <a:t>. To crop the picture, click </a:t>
            </a:r>
            <a:r>
              <a:rPr lang="en-US" sz="1200" b="1" kern="1200" dirty="0" smtClean="0">
                <a:solidFill>
                  <a:schemeClr val="tx1"/>
                </a:solidFill>
                <a:effectLst/>
                <a:latin typeface="+mn-lt"/>
                <a:ea typeface="+mn-ea"/>
                <a:cs typeface="+mn-cs"/>
              </a:rPr>
              <a:t>Crop</a:t>
            </a:r>
            <a:r>
              <a:rPr lang="en-US" sz="1200" kern="1200" dirty="0" smtClean="0">
                <a:solidFill>
                  <a:schemeClr val="tx1"/>
                </a:solidFill>
                <a:effectLst/>
                <a:latin typeface="+mn-lt"/>
                <a:ea typeface="+mn-ea"/>
                <a:cs typeface="+mn-cs"/>
              </a:rPr>
              <a:t> in the left pane, and in the right pane, under </a:t>
            </a:r>
            <a:r>
              <a:rPr lang="en-US" sz="1200" b="1" kern="1200" dirty="0" smtClean="0">
                <a:solidFill>
                  <a:schemeClr val="tx1"/>
                </a:solidFill>
                <a:effectLst/>
                <a:latin typeface="+mn-lt"/>
                <a:ea typeface="+mn-ea"/>
                <a:cs typeface="+mn-cs"/>
              </a:rPr>
              <a:t>Crop position</a:t>
            </a:r>
            <a:r>
              <a:rPr lang="en-US" sz="1200" kern="1200" dirty="0" smtClean="0">
                <a:solidFill>
                  <a:schemeClr val="tx1"/>
                </a:solidFill>
                <a:effectLst/>
                <a:latin typeface="+mn-lt"/>
                <a:ea typeface="+mn-ea"/>
                <a:cs typeface="+mn-cs"/>
              </a:rPr>
              <a:t>, enter values into the </a:t>
            </a:r>
            <a:r>
              <a:rPr lang="en-US" sz="1200" b="1" kern="1200" dirty="0" smtClean="0">
                <a:solidFill>
                  <a:schemeClr val="tx1"/>
                </a:solidFill>
                <a:effectLst/>
                <a:latin typeface="+mn-lt"/>
                <a:ea typeface="+mn-ea"/>
                <a:cs typeface="+mn-cs"/>
              </a:rPr>
              <a:t>Height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Width</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Left</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Top</a:t>
            </a:r>
            <a:r>
              <a:rPr lang="en-US" sz="1200" kern="1200" dirty="0" smtClean="0">
                <a:solidFill>
                  <a:schemeClr val="tx1"/>
                </a:solidFill>
                <a:effectLst/>
                <a:latin typeface="+mn-lt"/>
                <a:ea typeface="+mn-ea"/>
                <a:cs typeface="+mn-cs"/>
              </a:rPr>
              <a:t> boxes. To resize the picture, click </a:t>
            </a:r>
            <a:r>
              <a:rPr lang="en-US" sz="1200" b="1" kern="1200" dirty="0" smtClean="0">
                <a:solidFill>
                  <a:schemeClr val="tx1"/>
                </a:solidFill>
                <a:effectLst/>
                <a:latin typeface="+mn-lt"/>
                <a:ea typeface="+mn-ea"/>
                <a:cs typeface="+mn-cs"/>
              </a:rPr>
              <a:t>Size</a:t>
            </a:r>
            <a:r>
              <a:rPr lang="en-US" sz="1200" kern="1200" dirty="0" smtClean="0">
                <a:solidFill>
                  <a:schemeClr val="tx1"/>
                </a:solidFill>
                <a:effectLst/>
                <a:latin typeface="+mn-lt"/>
                <a:ea typeface="+mn-ea"/>
                <a:cs typeface="+mn-cs"/>
              </a:rPr>
              <a:t> in the left pane, and in the right pane, under </a:t>
            </a:r>
            <a:r>
              <a:rPr lang="en-US" sz="1200" b="1" kern="1200" dirty="0" smtClean="0">
                <a:solidFill>
                  <a:schemeClr val="tx1"/>
                </a:solidFill>
                <a:effectLst/>
                <a:latin typeface="+mn-lt"/>
                <a:ea typeface="+mn-ea"/>
                <a:cs typeface="+mn-cs"/>
              </a:rPr>
              <a:t>Size and rotate</a:t>
            </a:r>
            <a:r>
              <a:rPr lang="en-US" sz="1200" kern="1200" dirty="0" smtClean="0">
                <a:solidFill>
                  <a:schemeClr val="tx1"/>
                </a:solidFill>
                <a:effectLst/>
                <a:latin typeface="+mn-lt"/>
                <a:ea typeface="+mn-ea"/>
                <a:cs typeface="+mn-cs"/>
              </a:rPr>
              <a:t>, enter values into the </a:t>
            </a:r>
            <a:r>
              <a:rPr lang="en-US" sz="1200" b="1" kern="1200" dirty="0" smtClean="0">
                <a:solidFill>
                  <a:schemeClr val="tx1"/>
                </a:solidFill>
                <a:effectLst/>
                <a:latin typeface="+mn-lt"/>
                <a:ea typeface="+mn-ea"/>
                <a:cs typeface="+mn-cs"/>
              </a:rPr>
              <a:t>Height</a:t>
            </a:r>
            <a:r>
              <a:rPr lang="en-US" sz="1200" kern="1200" dirty="0" smtClean="0">
                <a:solidFill>
                  <a:schemeClr val="tx1"/>
                </a:solidFill>
                <a:effectLst/>
                <a:latin typeface="+mn-lt"/>
                <a:ea typeface="+mn-ea"/>
                <a:cs typeface="+mn-cs"/>
              </a:rPr>
              <a:t> and </a:t>
            </a:r>
            <a:r>
              <a:rPr lang="en-US" sz="1200" b="1" kern="1200" dirty="0" smtClean="0">
                <a:solidFill>
                  <a:schemeClr val="tx1"/>
                </a:solidFill>
                <a:effectLst/>
                <a:latin typeface="+mn-lt"/>
                <a:ea typeface="+mn-ea"/>
                <a:cs typeface="+mn-cs"/>
              </a:rPr>
              <a:t>Width</a:t>
            </a:r>
            <a:r>
              <a:rPr lang="en-US" sz="1200" kern="1200" dirty="0" smtClean="0">
                <a:solidFill>
                  <a:schemeClr val="tx1"/>
                </a:solidFill>
                <a:effectLst/>
                <a:latin typeface="+mn-lt"/>
                <a:ea typeface="+mn-ea"/>
                <a:cs typeface="+mn-cs"/>
              </a:rPr>
              <a:t> boxes.</a:t>
            </a:r>
            <a:r>
              <a:rPr lang="en-US" baseline="0" dirty="0" smtClean="0"/>
              <a:t> </a:t>
            </a:r>
          </a:p>
          <a:p>
            <a:pPr marL="228600" indent="-228600">
              <a:buFont typeface="+mj-lt"/>
              <a:buAutoNum type="arabicPeriod"/>
            </a:pPr>
            <a:r>
              <a:rPr lang="en-US" sz="1200" kern="1200" dirty="0" smtClean="0">
                <a:solidFill>
                  <a:schemeClr val="tx1"/>
                </a:solidFill>
                <a:effectLst/>
                <a:latin typeface="+mn-lt"/>
                <a:ea typeface="+mn-ea"/>
                <a:cs typeface="+mn-cs"/>
              </a:rPr>
              <a:t>Under </a:t>
            </a:r>
            <a:r>
              <a:rPr lang="en-US" sz="1200" b="1" kern="1200" dirty="0" smtClean="0">
                <a:solidFill>
                  <a:schemeClr val="tx1"/>
                </a:solidFill>
                <a:effectLst/>
                <a:latin typeface="+mn-lt"/>
                <a:ea typeface="+mn-ea"/>
                <a:cs typeface="+mn-cs"/>
              </a:rPr>
              <a:t>Picture Tools</a:t>
            </a:r>
            <a:r>
              <a:rPr lang="en-US" sz="1200" kern="1200" dirty="0" smtClean="0">
                <a:solidFill>
                  <a:schemeClr val="tx1"/>
                </a:solidFill>
                <a:effectLst/>
                <a:latin typeface="+mn-lt"/>
                <a:ea typeface="+mn-ea"/>
                <a:cs typeface="+mn-cs"/>
              </a:rPr>
              <a:t>, on the </a:t>
            </a:r>
            <a:r>
              <a:rPr lang="en-US" sz="1200" b="1" kern="1200" dirty="0" smtClean="0">
                <a:solidFill>
                  <a:schemeClr val="tx1"/>
                </a:solidFill>
                <a:effectLst/>
                <a:latin typeface="+mn-lt"/>
                <a:ea typeface="+mn-ea"/>
                <a:cs typeface="+mn-cs"/>
              </a:rPr>
              <a:t>Format tab</a:t>
            </a:r>
            <a:r>
              <a:rPr lang="en-US" sz="1200" kern="1200" dirty="0" smtClean="0">
                <a:solidFill>
                  <a:schemeClr val="tx1"/>
                </a:solidFill>
                <a:effectLst/>
                <a:latin typeface="+mn-lt"/>
                <a:ea typeface="+mn-ea"/>
                <a:cs typeface="+mn-cs"/>
              </a:rPr>
              <a:t>, in the </a:t>
            </a:r>
            <a:r>
              <a:rPr lang="en-US" sz="1200" b="1" kern="1200" dirty="0" smtClean="0">
                <a:solidFill>
                  <a:schemeClr val="tx1"/>
                </a:solidFill>
                <a:effectLst/>
                <a:latin typeface="+mn-lt"/>
                <a:ea typeface="+mn-ea"/>
                <a:cs typeface="+mn-cs"/>
              </a:rPr>
              <a:t>Size</a:t>
            </a:r>
            <a:r>
              <a:rPr lang="en-US" sz="1200" kern="1200" dirty="0" smtClean="0">
                <a:solidFill>
                  <a:schemeClr val="tx1"/>
                </a:solidFill>
                <a:effectLst/>
                <a:latin typeface="+mn-lt"/>
                <a:ea typeface="+mn-ea"/>
                <a:cs typeface="+mn-cs"/>
              </a:rPr>
              <a:t> group, click the down arrow under </a:t>
            </a:r>
            <a:r>
              <a:rPr lang="en-US" sz="1200" b="1" kern="1200" dirty="0" smtClean="0">
                <a:solidFill>
                  <a:schemeClr val="tx1"/>
                </a:solidFill>
                <a:effectLst/>
                <a:latin typeface="+mn-lt"/>
                <a:ea typeface="+mn-ea"/>
                <a:cs typeface="+mn-cs"/>
              </a:rPr>
              <a:t>Crop</a:t>
            </a:r>
            <a:r>
              <a:rPr lang="en-US" sz="1200" kern="1200" dirty="0" smtClean="0">
                <a:solidFill>
                  <a:schemeClr val="tx1"/>
                </a:solidFill>
                <a:effectLst/>
                <a:latin typeface="+mn-lt"/>
                <a:ea typeface="+mn-ea"/>
                <a:cs typeface="+mn-cs"/>
              </a:rPr>
              <a:t>, and then click </a:t>
            </a:r>
            <a:r>
              <a:rPr lang="en-US" sz="1200" b="1" kern="1200" dirty="0" smtClean="0">
                <a:solidFill>
                  <a:schemeClr val="tx1"/>
                </a:solidFill>
                <a:effectLst/>
                <a:latin typeface="+mn-lt"/>
                <a:ea typeface="+mn-ea"/>
                <a:cs typeface="+mn-cs"/>
              </a:rPr>
              <a:t>Crop to Shape</a:t>
            </a:r>
            <a:r>
              <a:rPr lang="en-US" sz="1200" kern="1200" dirty="0" smtClean="0">
                <a:solidFill>
                  <a:schemeClr val="tx1"/>
                </a:solidFill>
                <a:effectLst/>
                <a:latin typeface="+mn-lt"/>
                <a:ea typeface="+mn-ea"/>
                <a:cs typeface="+mn-cs"/>
              </a:rPr>
              <a:t>. Under </a:t>
            </a:r>
            <a:r>
              <a:rPr lang="en-US" sz="1200" b="1" kern="1200" dirty="0" smtClean="0">
                <a:solidFill>
                  <a:schemeClr val="tx1"/>
                </a:solidFill>
                <a:effectLst/>
                <a:latin typeface="+mn-lt"/>
                <a:ea typeface="+mn-ea"/>
                <a:cs typeface="+mn-cs"/>
              </a:rPr>
              <a:t>Basic Shapes</a:t>
            </a:r>
            <a:r>
              <a:rPr lang="en-US" sz="1200" kern="1200" dirty="0" smtClean="0">
                <a:solidFill>
                  <a:schemeClr val="tx1"/>
                </a:solidFill>
                <a:effectLst/>
                <a:latin typeface="+mn-lt"/>
                <a:ea typeface="+mn-ea"/>
                <a:cs typeface="+mn-cs"/>
              </a:rPr>
              <a:t>, click </a:t>
            </a:r>
            <a:r>
              <a:rPr lang="en-US" sz="1200" b="1" kern="1200" dirty="0" smtClean="0">
                <a:solidFill>
                  <a:schemeClr val="tx1"/>
                </a:solidFill>
                <a:effectLst/>
                <a:latin typeface="+mn-lt"/>
                <a:ea typeface="+mn-ea"/>
                <a:cs typeface="+mn-cs"/>
              </a:rPr>
              <a:t>Oval</a:t>
            </a:r>
            <a:r>
              <a:rPr lang="en-US" sz="1200" kern="1200" dirty="0" smtClean="0">
                <a:solidFill>
                  <a:schemeClr val="tx1"/>
                </a:solidFill>
                <a:effectLst/>
                <a:latin typeface="+mn-lt"/>
                <a:ea typeface="+mn-ea"/>
                <a:cs typeface="+mn-cs"/>
              </a:rPr>
              <a:t> (first row, first option from the left)</a:t>
            </a:r>
            <a:r>
              <a:rPr lang="en-US" baseline="0" dirty="0" smtClean="0"/>
              <a:t>.</a:t>
            </a:r>
          </a:p>
          <a:p>
            <a:pPr marL="228600" indent="-228600">
              <a:buFont typeface="+mj-lt"/>
              <a:buAutoNum type="arabicPeriod"/>
            </a:pPr>
            <a:r>
              <a:rPr lang="en-US" baseline="0" dirty="0" smtClean="0"/>
              <a:t>Also under </a:t>
            </a:r>
            <a:r>
              <a:rPr lang="en-US" b="1" baseline="0" dirty="0" smtClean="0"/>
              <a:t>Picture</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Arrange</a:t>
            </a:r>
            <a:r>
              <a:rPr lang="en-US" baseline="0" dirty="0" smtClean="0"/>
              <a:t> group, click </a:t>
            </a:r>
            <a:r>
              <a:rPr lang="en-US" b="1" baseline="0" dirty="0" smtClean="0"/>
              <a:t>Send</a:t>
            </a:r>
            <a:r>
              <a:rPr lang="en-US" baseline="0" dirty="0" smtClean="0"/>
              <a:t> </a:t>
            </a:r>
            <a:r>
              <a:rPr lang="en-US" b="1" baseline="0" dirty="0" smtClean="0"/>
              <a:t>Backward</a:t>
            </a:r>
            <a:r>
              <a:rPr lang="en-US" baseline="0" dirty="0" smtClean="0"/>
              <a:t>.</a:t>
            </a:r>
          </a:p>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baseline="0" dirty="0" smtClean="0"/>
              <a:t>To reproduce the other shapes on this slide, do the following: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Also 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Shapes</a:t>
            </a:r>
            <a:r>
              <a:rPr lang="en-US" baseline="0" dirty="0" smtClean="0"/>
              <a:t>, and then under </a:t>
            </a:r>
            <a:r>
              <a:rPr lang="en-US" b="1" baseline="0" dirty="0" smtClean="0"/>
              <a:t>Basic</a:t>
            </a:r>
            <a:r>
              <a:rPr lang="en-US" baseline="0" dirty="0" smtClean="0"/>
              <a:t> </a:t>
            </a:r>
            <a:r>
              <a:rPr lang="en-US" b="1" baseline="0" dirty="0" smtClean="0"/>
              <a:t>Shapes</a:t>
            </a:r>
            <a:r>
              <a:rPr lang="en-US" baseline="0" dirty="0" smtClean="0"/>
              <a:t> click </a:t>
            </a:r>
            <a:r>
              <a:rPr lang="en-US" b="1" baseline="0" dirty="0" smtClean="0"/>
              <a:t>Oval</a:t>
            </a:r>
            <a:r>
              <a:rPr lang="en-US" baseline="0" dirty="0" smtClean="0"/>
              <a:t> (first row).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On the slide, drag to draw an oval.</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Select the oval. Under </a:t>
            </a:r>
            <a:r>
              <a:rPr lang="en-US" b="1" baseline="0" dirty="0" smtClean="0"/>
              <a:t>Drawings</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enter </a:t>
            </a:r>
            <a:r>
              <a:rPr lang="en-US" b="1" baseline="0" dirty="0" smtClean="0"/>
              <a:t>0.17” </a:t>
            </a:r>
            <a:r>
              <a:rPr lang="en-US" baseline="0" dirty="0" smtClean="0"/>
              <a:t>in the </a:t>
            </a:r>
            <a:r>
              <a:rPr lang="en-US" b="1" baseline="0" dirty="0" smtClean="0"/>
              <a:t>Height</a:t>
            </a:r>
            <a:r>
              <a:rPr lang="en-US" baseline="0" dirty="0" smtClean="0"/>
              <a:t> box and </a:t>
            </a:r>
            <a:r>
              <a:rPr lang="en-US" b="1" baseline="0" dirty="0" smtClean="0"/>
              <a:t>0.17” </a:t>
            </a:r>
            <a:r>
              <a:rPr lang="en-US" baseline="0" dirty="0" smtClean="0"/>
              <a:t>in the </a:t>
            </a:r>
            <a:r>
              <a:rPr lang="en-US" b="1" baseline="0" dirty="0" smtClean="0"/>
              <a:t>Width</a:t>
            </a:r>
            <a:r>
              <a:rPr lang="en-US" baseline="0" dirty="0" smtClean="0"/>
              <a:t> box.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Also on the </a:t>
            </a:r>
            <a:r>
              <a:rPr lang="en-US" b="1" baseline="0" dirty="0" smtClean="0"/>
              <a:t>Format</a:t>
            </a:r>
            <a:r>
              <a:rPr lang="en-US" baseline="0" dirty="0" smtClean="0"/>
              <a:t> tab, in the </a:t>
            </a:r>
            <a:r>
              <a:rPr lang="en-US" b="1" baseline="0" dirty="0" smtClean="0"/>
              <a:t>Shape</a:t>
            </a:r>
            <a:r>
              <a:rPr lang="en-US" baseline="0" dirty="0" smtClean="0"/>
              <a:t> </a:t>
            </a:r>
            <a:r>
              <a:rPr lang="en-US" b="1" baseline="0" dirty="0" smtClean="0"/>
              <a:t>Styles</a:t>
            </a:r>
            <a:r>
              <a:rPr lang="en-US" baseline="0" dirty="0" smtClean="0"/>
              <a:t> group, click </a:t>
            </a:r>
            <a:r>
              <a:rPr lang="en-US" b="1" baseline="0" dirty="0" smtClean="0"/>
              <a:t>Shape</a:t>
            </a:r>
            <a:r>
              <a:rPr lang="en-US" baseline="0" dirty="0" smtClean="0"/>
              <a:t> </a:t>
            </a:r>
            <a:r>
              <a:rPr lang="en-US" b="1" baseline="0" dirty="0" smtClean="0"/>
              <a:t>Fill</a:t>
            </a:r>
            <a:r>
              <a:rPr lang="en-US" baseline="0" dirty="0" smtClean="0"/>
              <a:t>, and then under </a:t>
            </a:r>
            <a:r>
              <a:rPr lang="en-US" b="1" baseline="0" dirty="0" smtClean="0"/>
              <a:t>Theme</a:t>
            </a:r>
            <a:r>
              <a:rPr lang="en-US" baseline="0" dirty="0" smtClean="0"/>
              <a:t> </a:t>
            </a:r>
            <a:r>
              <a:rPr lang="en-US" b="1" baseline="0" dirty="0" smtClean="0"/>
              <a:t>Colors</a:t>
            </a:r>
            <a:r>
              <a:rPr lang="en-US" baseline="0" dirty="0" smtClean="0"/>
              <a:t>, click </a:t>
            </a:r>
            <a:r>
              <a:rPr lang="en-US" b="1" baseline="0" dirty="0" smtClean="0"/>
              <a:t>Black, Text 1, Lighter 25% </a:t>
            </a:r>
            <a:r>
              <a:rPr lang="en-US" baseline="0" dirty="0" smtClean="0"/>
              <a:t>(fourth row). </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US" baseline="0" dirty="0" smtClean="0"/>
              <a:t>Also on the </a:t>
            </a:r>
            <a:r>
              <a:rPr lang="en-US" b="1" baseline="0" dirty="0" smtClean="0"/>
              <a:t>Format</a:t>
            </a:r>
            <a:r>
              <a:rPr lang="en-US" baseline="0" dirty="0" smtClean="0"/>
              <a:t> tab, in the </a:t>
            </a:r>
            <a:r>
              <a:rPr lang="en-US" b="1" baseline="0" dirty="0" smtClean="0"/>
              <a:t>Shape</a:t>
            </a:r>
            <a:r>
              <a:rPr lang="en-US" baseline="0" dirty="0" smtClean="0"/>
              <a:t> </a:t>
            </a:r>
            <a:r>
              <a:rPr lang="en-US" b="1" baseline="0" dirty="0" smtClean="0"/>
              <a:t>Styles</a:t>
            </a:r>
            <a:r>
              <a:rPr lang="en-US" baseline="0" dirty="0" smtClean="0"/>
              <a:t> group, click </a:t>
            </a:r>
            <a:r>
              <a:rPr lang="en-US" b="1" baseline="0" dirty="0" smtClean="0"/>
              <a:t>Shape</a:t>
            </a:r>
            <a:r>
              <a:rPr lang="en-US" baseline="0" dirty="0" smtClean="0"/>
              <a:t> </a:t>
            </a:r>
            <a:r>
              <a:rPr lang="en-US" b="1" baseline="0" dirty="0" smtClean="0"/>
              <a:t>Outline</a:t>
            </a:r>
            <a:r>
              <a:rPr lang="en-US" baseline="0" dirty="0" smtClean="0"/>
              <a:t>, and then click </a:t>
            </a:r>
            <a:r>
              <a:rPr lang="en-US" b="1" baseline="0" dirty="0" smtClean="0"/>
              <a:t>No</a:t>
            </a:r>
            <a:r>
              <a:rPr lang="en-US" baseline="0" dirty="0" smtClean="0"/>
              <a:t> L</a:t>
            </a:r>
            <a:r>
              <a:rPr lang="en-US" b="1" baseline="0" dirty="0" smtClean="0"/>
              <a:t>ine</a:t>
            </a:r>
            <a:r>
              <a:rPr lang="en-US" baseline="0" dirty="0" smtClean="0"/>
              <a:t>. </a:t>
            </a:r>
          </a:p>
          <a:p>
            <a:pPr marL="228600" lvl="0" indent="-228600">
              <a:buFont typeface="+mj-lt"/>
              <a:buAutoNum type="arabicPeriod"/>
            </a:pPr>
            <a:r>
              <a:rPr lang="en-US" baseline="0" dirty="0" smtClean="0"/>
              <a:t>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Shapes</a:t>
            </a:r>
            <a:r>
              <a:rPr lang="en-US" baseline="0" dirty="0" smtClean="0"/>
              <a:t>, and then under </a:t>
            </a:r>
            <a:r>
              <a:rPr lang="en-US" b="1" baseline="0" dirty="0" smtClean="0"/>
              <a:t>Basic</a:t>
            </a:r>
            <a:r>
              <a:rPr lang="en-US" baseline="0" dirty="0" smtClean="0"/>
              <a:t> </a:t>
            </a:r>
            <a:r>
              <a:rPr lang="en-US" b="1" baseline="0" dirty="0" smtClean="0"/>
              <a:t>Shapes</a:t>
            </a:r>
            <a:r>
              <a:rPr lang="en-US" baseline="0" dirty="0" smtClean="0"/>
              <a:t> click </a:t>
            </a:r>
            <a:r>
              <a:rPr lang="en-US" b="1" baseline="0" dirty="0" smtClean="0"/>
              <a:t>Donut</a:t>
            </a:r>
            <a:r>
              <a:rPr lang="en-US" baseline="0" dirty="0" smtClean="0"/>
              <a:t>.</a:t>
            </a:r>
          </a:p>
          <a:p>
            <a:pPr marL="228600" lvl="0" indent="-228600">
              <a:buFont typeface="+mj-lt"/>
              <a:buAutoNum type="arabicPeriod"/>
            </a:pPr>
            <a:r>
              <a:rPr lang="en-US" baseline="0" dirty="0" smtClean="0"/>
              <a:t>On the slide, drag to draw a donut.</a:t>
            </a:r>
          </a:p>
          <a:p>
            <a:pPr marL="228600" lvl="0" indent="-228600">
              <a:buFont typeface="+mj-lt"/>
              <a:buAutoNum type="arabicPeriod"/>
            </a:pPr>
            <a:r>
              <a:rPr lang="en-US" baseline="0" dirty="0" smtClean="0"/>
              <a:t>Select the donut. Under </a:t>
            </a:r>
            <a:r>
              <a:rPr lang="en-US" b="1" baseline="0" dirty="0" smtClean="0"/>
              <a:t>Drawing 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enter </a:t>
            </a:r>
            <a:r>
              <a:rPr lang="en-US" b="1" baseline="0" dirty="0" smtClean="0"/>
              <a:t>0.25”</a:t>
            </a:r>
            <a:r>
              <a:rPr lang="en-US" baseline="0" dirty="0" smtClean="0"/>
              <a:t> in the </a:t>
            </a:r>
            <a:r>
              <a:rPr lang="en-US" b="1" baseline="0" dirty="0" smtClean="0"/>
              <a:t>Height</a:t>
            </a:r>
            <a:r>
              <a:rPr lang="en-US" baseline="0" dirty="0" smtClean="0"/>
              <a:t> box and </a:t>
            </a:r>
            <a:r>
              <a:rPr lang="en-US" b="1" baseline="0" dirty="0" smtClean="0"/>
              <a:t>0.25”</a:t>
            </a:r>
            <a:r>
              <a:rPr lang="en-US" baseline="0" dirty="0" smtClean="0"/>
              <a:t> in the </a:t>
            </a:r>
            <a:r>
              <a:rPr lang="en-US" b="1" baseline="0" dirty="0" smtClean="0"/>
              <a:t>Width</a:t>
            </a:r>
            <a:r>
              <a:rPr lang="en-US" baseline="0" dirty="0" smtClean="0"/>
              <a:t> box.</a:t>
            </a:r>
          </a:p>
          <a:p>
            <a:pPr marL="228600" lvl="0" indent="-228600">
              <a:buFont typeface="+mj-lt"/>
              <a:buAutoNum type="arabicPeriod"/>
            </a:pPr>
            <a:r>
              <a:rPr lang="en-US" baseline="0" dirty="0" smtClean="0"/>
              <a:t>Also on the </a:t>
            </a:r>
            <a:r>
              <a:rPr lang="en-US" b="1" baseline="0" dirty="0" smtClean="0"/>
              <a:t>Format</a:t>
            </a:r>
            <a:r>
              <a:rPr lang="en-US" baseline="0" dirty="0" smtClean="0"/>
              <a:t> tab, in the </a:t>
            </a:r>
            <a:r>
              <a:rPr lang="en-US" b="1" baseline="0" dirty="0" smtClean="0"/>
              <a:t>Shape</a:t>
            </a:r>
            <a:r>
              <a:rPr lang="en-US" baseline="0" dirty="0" smtClean="0"/>
              <a:t> </a:t>
            </a:r>
            <a:r>
              <a:rPr lang="en-US" b="1" baseline="0" dirty="0" smtClean="0"/>
              <a:t>Styles</a:t>
            </a:r>
            <a:r>
              <a:rPr lang="en-US" baseline="0" dirty="0" smtClean="0"/>
              <a:t> group, click the </a:t>
            </a:r>
            <a:r>
              <a:rPr lang="en-US" b="1" baseline="0" dirty="0" smtClean="0"/>
              <a:t>Format</a:t>
            </a:r>
            <a:r>
              <a:rPr lang="en-US" baseline="0" dirty="0" smtClean="0"/>
              <a:t> </a:t>
            </a:r>
            <a:r>
              <a:rPr lang="en-US" b="1" baseline="0" dirty="0" smtClean="0"/>
              <a:t>Shape</a:t>
            </a:r>
            <a:r>
              <a:rPr lang="en-US" baseline="0" dirty="0" smtClean="0"/>
              <a:t> dialog box launcher.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Fill</a:t>
            </a:r>
            <a:r>
              <a:rPr lang="en-US" baseline="0" dirty="0" smtClean="0"/>
              <a:t> in the left pane, in the </a:t>
            </a:r>
            <a:r>
              <a:rPr lang="en-US" b="1" baseline="0" dirty="0" smtClean="0"/>
              <a:t>Fill</a:t>
            </a:r>
            <a:r>
              <a:rPr lang="en-US" baseline="0" dirty="0" smtClean="0"/>
              <a:t> pane, click </a:t>
            </a:r>
            <a:r>
              <a:rPr lang="en-US" b="1" baseline="0" dirty="0" smtClean="0"/>
              <a:t>Gradient</a:t>
            </a:r>
            <a:r>
              <a:rPr lang="en-US" baseline="0" dirty="0" smtClean="0"/>
              <a:t> </a:t>
            </a:r>
            <a:r>
              <a:rPr lang="en-US" b="1" baseline="0" dirty="0" smtClean="0"/>
              <a:t>fill</a:t>
            </a:r>
            <a:r>
              <a:rPr lang="en-US" baseline="0" dirty="0" smtClean="0"/>
              <a:t>, and then click the button next to </a:t>
            </a:r>
            <a:r>
              <a:rPr lang="en-US" b="1" baseline="0" dirty="0" smtClean="0"/>
              <a:t>Preset colors</a:t>
            </a:r>
            <a:r>
              <a:rPr lang="en-US" baseline="0" dirty="0" smtClean="0"/>
              <a:t> and click </a:t>
            </a:r>
            <a:r>
              <a:rPr lang="en-US" b="1" baseline="0" dirty="0" smtClean="0"/>
              <a:t>Silver </a:t>
            </a:r>
            <a:r>
              <a:rPr lang="en-US" b="0" baseline="0" dirty="0" smtClean="0"/>
              <a:t>(fifth row)</a:t>
            </a:r>
            <a:r>
              <a:rPr lang="en-US" baseline="0" dirty="0" smtClean="0"/>
              <a:t>. </a:t>
            </a:r>
          </a:p>
          <a:p>
            <a:pPr marL="228600" lvl="0" indent="-228600">
              <a:buFont typeface="+mj-lt"/>
              <a:buAutoNum type="arabicPeriod"/>
            </a:pPr>
            <a:r>
              <a:rPr lang="en-US" baseline="0" dirty="0" smtClean="0"/>
              <a:t>Also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Line</a:t>
            </a:r>
            <a:r>
              <a:rPr lang="en-US" baseline="0" dirty="0" smtClean="0"/>
              <a:t> </a:t>
            </a:r>
            <a:r>
              <a:rPr lang="en-US" b="1" baseline="0" dirty="0" smtClean="0"/>
              <a:t>Color</a:t>
            </a:r>
            <a:r>
              <a:rPr lang="en-US" baseline="0" dirty="0" smtClean="0"/>
              <a:t> in the left pane, in the </a:t>
            </a:r>
            <a:r>
              <a:rPr lang="en-US" b="1" baseline="0" dirty="0" smtClean="0"/>
              <a:t>Line</a:t>
            </a:r>
            <a:r>
              <a:rPr lang="en-US" baseline="0" dirty="0" smtClean="0"/>
              <a:t> </a:t>
            </a:r>
            <a:r>
              <a:rPr lang="en-US" b="1" baseline="0" dirty="0" smtClean="0"/>
              <a:t>Color</a:t>
            </a:r>
            <a:r>
              <a:rPr lang="en-US" baseline="0" dirty="0" smtClean="0"/>
              <a:t> pane, click </a:t>
            </a:r>
            <a:r>
              <a:rPr lang="en-US" b="1" baseline="0" dirty="0" smtClean="0"/>
              <a:t>No line</a:t>
            </a:r>
            <a:r>
              <a:rPr lang="en-US" baseline="0" dirty="0" smtClean="0"/>
              <a:t>.</a:t>
            </a:r>
          </a:p>
          <a:p>
            <a:pPr marL="228600" lvl="0" indent="-228600">
              <a:buFont typeface="+mj-lt"/>
              <a:buAutoNum type="arabicPeriod"/>
            </a:pPr>
            <a:r>
              <a:rPr lang="en-US" baseline="0" dirty="0" smtClean="0"/>
              <a:t>Also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3-D</a:t>
            </a:r>
            <a:r>
              <a:rPr lang="en-US" baseline="0" dirty="0" smtClean="0"/>
              <a:t> </a:t>
            </a:r>
            <a:r>
              <a:rPr lang="en-US" b="1" baseline="0" dirty="0" smtClean="0"/>
              <a:t>Format</a:t>
            </a:r>
            <a:r>
              <a:rPr lang="en-US" baseline="0" dirty="0" smtClean="0"/>
              <a:t> in the left pane, in the </a:t>
            </a:r>
            <a:r>
              <a:rPr lang="en-US" b="1" baseline="0" dirty="0" smtClean="0"/>
              <a:t>3-D</a:t>
            </a:r>
            <a:r>
              <a:rPr lang="en-US" baseline="0" dirty="0" smtClean="0"/>
              <a:t> </a:t>
            </a:r>
            <a:r>
              <a:rPr lang="en-US" b="1" baseline="0" dirty="0" smtClean="0"/>
              <a:t>Format</a:t>
            </a:r>
            <a:r>
              <a:rPr lang="en-US" baseline="0" dirty="0" smtClean="0"/>
              <a:t> pane, under </a:t>
            </a:r>
            <a:r>
              <a:rPr lang="en-US" b="1" baseline="0" dirty="0" smtClean="0"/>
              <a:t>Bevel</a:t>
            </a:r>
            <a:r>
              <a:rPr lang="en-US" baseline="0" dirty="0" smtClean="0"/>
              <a:t>, click the button next to </a:t>
            </a:r>
            <a:r>
              <a:rPr lang="en-US" b="1" baseline="0" dirty="0" smtClean="0"/>
              <a:t>Top</a:t>
            </a:r>
            <a:r>
              <a:rPr lang="en-US" baseline="0" dirty="0" smtClean="0"/>
              <a:t>, and then click </a:t>
            </a:r>
            <a:r>
              <a:rPr lang="en-US" b="1" baseline="0" dirty="0" smtClean="0"/>
              <a:t>Circle</a:t>
            </a:r>
            <a:r>
              <a:rPr lang="en-US" b="0" baseline="0" dirty="0" smtClean="0"/>
              <a:t> (first row)</a:t>
            </a:r>
            <a:r>
              <a:rPr lang="en-US" baseline="0" dirty="0" smtClean="0"/>
              <a:t>.</a:t>
            </a:r>
          </a:p>
          <a:p>
            <a:pPr marL="228600" indent="-228600">
              <a:buFont typeface="+mj-lt"/>
              <a:buAutoNum type="arabicPeriod"/>
            </a:pPr>
            <a:r>
              <a:rPr lang="en-US" baseline="0" dirty="0" smtClean="0"/>
              <a:t>Press and hold CTRL, and then select the freeform shape, the picture, the small circle, and the donut. 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Arrange</a:t>
            </a:r>
            <a:r>
              <a:rPr lang="en-US" baseline="0" dirty="0" smtClean="0"/>
              <a:t>, point to </a:t>
            </a:r>
            <a:r>
              <a:rPr lang="en-US" b="1" baseline="0" dirty="0" smtClean="0"/>
              <a:t>Align</a:t>
            </a:r>
            <a:r>
              <a:rPr lang="en-US" baseline="0" dirty="0" smtClean="0"/>
              <a:t>, and the do the following:</a:t>
            </a:r>
          </a:p>
          <a:p>
            <a:pPr marL="685800" lvl="1" indent="-228600">
              <a:buFont typeface="+mj-lt"/>
              <a:buAutoNum type="arabicPeriod"/>
            </a:pPr>
            <a:r>
              <a:rPr lang="en-US" baseline="0" dirty="0" smtClean="0"/>
              <a:t>Click </a:t>
            </a:r>
            <a:r>
              <a:rPr lang="en-US" b="1" baseline="0" dirty="0" smtClean="0"/>
              <a:t>Align to Slide</a:t>
            </a:r>
            <a:r>
              <a:rPr lang="en-US" baseline="0" dirty="0" smtClean="0"/>
              <a:t>.</a:t>
            </a:r>
          </a:p>
          <a:p>
            <a:pPr marL="685800" lvl="1" indent="-228600">
              <a:buFont typeface="+mj-lt"/>
              <a:buAutoNum type="arabicPeriod"/>
            </a:pPr>
            <a:r>
              <a:rPr lang="en-US" baseline="0" dirty="0" smtClean="0"/>
              <a:t>Click </a:t>
            </a:r>
            <a:r>
              <a:rPr lang="en-US" b="1" baseline="0" dirty="0" smtClean="0"/>
              <a:t>Align Center</a:t>
            </a:r>
            <a:r>
              <a:rPr lang="en-US" baseline="0" dirty="0" smtClean="0"/>
              <a:t>.</a:t>
            </a:r>
          </a:p>
          <a:p>
            <a:pPr marL="685800" lvl="1" indent="-228600">
              <a:buFont typeface="+mj-lt"/>
              <a:buAutoNum type="arabicPeriod"/>
            </a:pPr>
            <a:r>
              <a:rPr lang="en-US" baseline="0" dirty="0" smtClean="0"/>
              <a:t>Click </a:t>
            </a:r>
            <a:r>
              <a:rPr lang="en-US" b="1" baseline="0" dirty="0" smtClean="0"/>
              <a:t>Align Middle</a:t>
            </a:r>
            <a:r>
              <a:rPr lang="en-US" baseline="0" dirty="0" smtClean="0"/>
              <a:t>.</a:t>
            </a:r>
          </a:p>
          <a:p>
            <a:pPr marL="228600" lvl="0" indent="-228600">
              <a:buFont typeface="+mj-lt"/>
              <a:buAutoNum type="arabicPeriod"/>
            </a:pPr>
            <a:r>
              <a:rPr lang="en-US" baseline="0" dirty="0" smtClean="0"/>
              <a:t>Also 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Shapes</a:t>
            </a:r>
            <a:r>
              <a:rPr lang="en-US" baseline="0" dirty="0" smtClean="0"/>
              <a:t>, and then under </a:t>
            </a:r>
            <a:r>
              <a:rPr lang="en-US" b="1" baseline="0" dirty="0" smtClean="0"/>
              <a:t>Basic</a:t>
            </a:r>
            <a:r>
              <a:rPr lang="en-US" baseline="0" dirty="0" smtClean="0"/>
              <a:t> </a:t>
            </a:r>
            <a:r>
              <a:rPr lang="en-US" b="1" baseline="0" dirty="0" smtClean="0"/>
              <a:t>Shapes</a:t>
            </a:r>
            <a:r>
              <a:rPr lang="en-US" baseline="0" dirty="0" smtClean="0"/>
              <a:t> click </a:t>
            </a:r>
            <a:r>
              <a:rPr lang="en-US" b="1" baseline="0" dirty="0" smtClean="0"/>
              <a:t>Oval</a:t>
            </a:r>
            <a:r>
              <a:rPr lang="en-US" baseline="0" dirty="0" smtClean="0"/>
              <a:t>.</a:t>
            </a:r>
          </a:p>
          <a:p>
            <a:pPr marL="228600" lvl="0" indent="-228600">
              <a:buFont typeface="+mj-lt"/>
              <a:buAutoNum type="arabicPeriod"/>
            </a:pPr>
            <a:r>
              <a:rPr lang="en-US" baseline="0" dirty="0" smtClean="0"/>
              <a:t>On the slide, drag to draw an oval.</a:t>
            </a:r>
          </a:p>
          <a:p>
            <a:pPr marL="228600" lvl="0" indent="-228600">
              <a:buFont typeface="+mj-lt"/>
              <a:buAutoNum type="arabicPeriod"/>
            </a:pPr>
            <a:r>
              <a:rPr lang="en-US" baseline="0" dirty="0" smtClean="0"/>
              <a:t>Select the oval. Under </a:t>
            </a:r>
            <a:r>
              <a:rPr lang="en-US" b="1" baseline="0" dirty="0" smtClean="0"/>
              <a:t>Drawing</a:t>
            </a:r>
            <a:r>
              <a:rPr lang="en-US" baseline="0" dirty="0" smtClean="0"/>
              <a:t> </a:t>
            </a:r>
            <a:r>
              <a:rPr lang="en-US" b="1" baseline="0" dirty="0" smtClean="0"/>
              <a:t>Tools</a:t>
            </a:r>
            <a:r>
              <a:rPr lang="en-US" baseline="0" dirty="0" smtClean="0"/>
              <a:t>, on the </a:t>
            </a:r>
            <a:r>
              <a:rPr lang="en-US" b="1" baseline="0" dirty="0" smtClean="0"/>
              <a:t>Format</a:t>
            </a:r>
            <a:r>
              <a:rPr lang="en-US" baseline="0" dirty="0" smtClean="0"/>
              <a:t> tab, in the </a:t>
            </a:r>
            <a:r>
              <a:rPr lang="en-US" b="1" baseline="0" dirty="0" smtClean="0"/>
              <a:t>Size</a:t>
            </a:r>
            <a:r>
              <a:rPr lang="en-US" baseline="0" dirty="0" smtClean="0"/>
              <a:t> group, enter </a:t>
            </a:r>
            <a:r>
              <a:rPr lang="en-US" b="1" baseline="0" dirty="0" smtClean="0"/>
              <a:t>0.65” </a:t>
            </a:r>
            <a:r>
              <a:rPr lang="en-US" baseline="0" dirty="0" smtClean="0"/>
              <a:t>in the </a:t>
            </a:r>
            <a:r>
              <a:rPr lang="en-US" b="1" baseline="0" dirty="0" smtClean="0"/>
              <a:t>Height</a:t>
            </a:r>
            <a:r>
              <a:rPr lang="en-US" baseline="0" dirty="0" smtClean="0"/>
              <a:t> box and </a:t>
            </a:r>
            <a:r>
              <a:rPr lang="en-US" b="1" baseline="0" dirty="0" smtClean="0"/>
              <a:t>0.65” </a:t>
            </a:r>
            <a:r>
              <a:rPr lang="en-US" baseline="0" dirty="0" smtClean="0"/>
              <a:t>in the </a:t>
            </a:r>
            <a:r>
              <a:rPr lang="en-US" b="1" baseline="0" dirty="0" smtClean="0"/>
              <a:t>Width</a:t>
            </a:r>
            <a:r>
              <a:rPr lang="en-US" baseline="0" dirty="0" smtClean="0"/>
              <a:t> box. </a:t>
            </a:r>
          </a:p>
          <a:p>
            <a:pPr marL="228600" lvl="0" indent="-228600">
              <a:buFont typeface="+mj-lt"/>
              <a:buAutoNum type="arabicPeriod"/>
            </a:pPr>
            <a:r>
              <a:rPr lang="en-US" baseline="0" dirty="0" smtClean="0"/>
              <a:t>Also on the </a:t>
            </a:r>
            <a:r>
              <a:rPr lang="en-US" b="1" baseline="0" dirty="0" smtClean="0"/>
              <a:t>Format</a:t>
            </a:r>
            <a:r>
              <a:rPr lang="en-US" baseline="0" dirty="0" smtClean="0"/>
              <a:t> tab, in the </a:t>
            </a:r>
            <a:r>
              <a:rPr lang="en-US" b="1" baseline="0" dirty="0" smtClean="0"/>
              <a:t>Shape</a:t>
            </a:r>
            <a:r>
              <a:rPr lang="en-US" baseline="0" dirty="0" smtClean="0"/>
              <a:t> </a:t>
            </a:r>
            <a:r>
              <a:rPr lang="en-US" b="1" baseline="0" dirty="0" smtClean="0"/>
              <a:t>Styles</a:t>
            </a:r>
            <a:r>
              <a:rPr lang="en-US" baseline="0" dirty="0" smtClean="0"/>
              <a:t> group, click the </a:t>
            </a:r>
            <a:r>
              <a:rPr lang="en-US" b="1" baseline="0" dirty="0" smtClean="0"/>
              <a:t>Format</a:t>
            </a:r>
            <a:r>
              <a:rPr lang="en-US" baseline="0" dirty="0" smtClean="0"/>
              <a:t> </a:t>
            </a:r>
            <a:r>
              <a:rPr lang="en-US" b="1" baseline="0" dirty="0" smtClean="0"/>
              <a:t>Shape</a:t>
            </a:r>
            <a:r>
              <a:rPr lang="en-US" baseline="0" dirty="0" smtClean="0"/>
              <a:t> dialog box launcher. In the </a:t>
            </a:r>
            <a:r>
              <a:rPr lang="en-US" b="1" baseline="0" dirty="0" smtClean="0"/>
              <a:t>Format</a:t>
            </a:r>
            <a:r>
              <a:rPr lang="en-US" baseline="0" dirty="0" smtClean="0"/>
              <a:t> </a:t>
            </a:r>
            <a:r>
              <a:rPr lang="en-US" b="1" baseline="0" dirty="0" smtClean="0"/>
              <a:t>Shape</a:t>
            </a:r>
            <a:r>
              <a:rPr lang="en-US" baseline="0" dirty="0" smtClean="0"/>
              <a:t> dialog box, click </a:t>
            </a:r>
            <a:r>
              <a:rPr lang="en-US" b="1" baseline="0" dirty="0" smtClean="0"/>
              <a:t>Fill</a:t>
            </a:r>
            <a:r>
              <a:rPr lang="en-US" baseline="0" dirty="0" smtClean="0"/>
              <a:t> in the left pane, in the </a:t>
            </a:r>
            <a:r>
              <a:rPr lang="en-US" b="1" baseline="0" dirty="0" smtClean="0"/>
              <a:t>Fill</a:t>
            </a:r>
            <a:r>
              <a:rPr lang="en-US" baseline="0" dirty="0" smtClean="0"/>
              <a:t> pane, click </a:t>
            </a:r>
            <a:r>
              <a:rPr lang="en-US" b="1" baseline="0" dirty="0" smtClean="0"/>
              <a:t>Picture or texture fill</a:t>
            </a:r>
            <a:r>
              <a:rPr lang="en-US" baseline="0" dirty="0" smtClean="0"/>
              <a:t>, and then click the button next to </a:t>
            </a:r>
            <a:r>
              <a:rPr lang="en-US" b="1" baseline="0" dirty="0" smtClean="0"/>
              <a:t>Texture</a:t>
            </a:r>
            <a:r>
              <a:rPr lang="en-US" baseline="0" dirty="0" smtClean="0"/>
              <a:t> and then click </a:t>
            </a:r>
            <a:r>
              <a:rPr lang="en-US" b="1" baseline="0" dirty="0" smtClean="0"/>
              <a:t>Recycled Paper </a:t>
            </a:r>
            <a:r>
              <a:rPr lang="en-US" baseline="0" dirty="0" smtClean="0"/>
              <a:t>(fourth row). </a:t>
            </a:r>
          </a:p>
          <a:p>
            <a:pPr marL="228600" lvl="0" indent="-228600">
              <a:buFont typeface="+mj-lt"/>
              <a:buAutoNum type="arabicPeriod"/>
            </a:pPr>
            <a:r>
              <a:rPr lang="en-US" baseline="0" dirty="0" smtClean="0"/>
              <a:t>Select the freeform shape. On the </a:t>
            </a:r>
            <a:r>
              <a:rPr lang="en-US" b="1" baseline="0" dirty="0" smtClean="0"/>
              <a:t>Home</a:t>
            </a:r>
            <a:r>
              <a:rPr lang="en-US" baseline="0" dirty="0" smtClean="0"/>
              <a:t> tab, in the </a:t>
            </a:r>
            <a:r>
              <a:rPr lang="en-US" b="1" baseline="0" dirty="0" smtClean="0"/>
              <a:t>Clipboard</a:t>
            </a:r>
            <a:r>
              <a:rPr lang="en-US" baseline="0" dirty="0" smtClean="0"/>
              <a:t> group, click </a:t>
            </a:r>
            <a:r>
              <a:rPr lang="en-US" b="1" baseline="0" dirty="0" smtClean="0"/>
              <a:t>Format Painter</a:t>
            </a:r>
            <a:r>
              <a:rPr lang="en-US" baseline="0" dirty="0" smtClean="0"/>
              <a:t>, and then click the new oval. </a:t>
            </a:r>
          </a:p>
          <a:p>
            <a:pPr marL="228600" lvl="0" indent="-228600">
              <a:buFont typeface="+mj-lt"/>
              <a:buAutoNum type="arabicPeriod"/>
            </a:pPr>
            <a:r>
              <a:rPr lang="en-US" baseline="0" dirty="0" smtClean="0"/>
              <a:t>Position this circle over the top edge of the freeform shape. </a:t>
            </a:r>
          </a:p>
          <a:p>
            <a:pPr marL="228600" lvl="0" indent="-228600">
              <a:buFont typeface="+mj-lt"/>
              <a:buAutoNum type="arabicPeriod"/>
            </a:pPr>
            <a:r>
              <a:rPr lang="en-US" baseline="0" dirty="0" smtClean="0"/>
              <a:t>On the </a:t>
            </a:r>
            <a:r>
              <a:rPr lang="en-US" b="1" baseline="0" dirty="0" smtClean="0"/>
              <a:t>Home</a:t>
            </a:r>
            <a:r>
              <a:rPr lang="en-US" baseline="0" dirty="0" smtClean="0"/>
              <a:t> tab, in the </a:t>
            </a:r>
            <a:r>
              <a:rPr lang="en-US" b="1" baseline="0" dirty="0" smtClean="0"/>
              <a:t>Drawing</a:t>
            </a:r>
            <a:r>
              <a:rPr lang="en-US" baseline="0" dirty="0" smtClean="0"/>
              <a:t> group, click </a:t>
            </a:r>
            <a:r>
              <a:rPr lang="en-US" b="1" baseline="0" dirty="0" smtClean="0"/>
              <a:t>Arrange</a:t>
            </a:r>
            <a:r>
              <a:rPr lang="en-US" baseline="0" dirty="0" smtClean="0"/>
              <a:t>, and then do the following:</a:t>
            </a:r>
          </a:p>
          <a:p>
            <a:pPr marL="685800" lvl="1" indent="-228600">
              <a:buFont typeface="+mj-lt"/>
              <a:buAutoNum type="arabicPeriod"/>
            </a:pPr>
            <a:r>
              <a:rPr lang="en-US" baseline="0" dirty="0" smtClean="0"/>
              <a:t>Under </a:t>
            </a:r>
            <a:r>
              <a:rPr lang="en-US" b="1" baseline="0" dirty="0" smtClean="0"/>
              <a:t>Order</a:t>
            </a:r>
            <a:r>
              <a:rPr lang="en-US" baseline="0" dirty="0" smtClean="0"/>
              <a:t> </a:t>
            </a:r>
            <a:r>
              <a:rPr lang="en-US" b="1" baseline="0" dirty="0" smtClean="0"/>
              <a:t>Objects</a:t>
            </a:r>
            <a:r>
              <a:rPr lang="en-US" baseline="0" dirty="0" smtClean="0"/>
              <a:t>, click </a:t>
            </a:r>
            <a:r>
              <a:rPr lang="en-US" b="1" baseline="0" dirty="0" smtClean="0"/>
              <a:t>Send to Back</a:t>
            </a:r>
            <a:r>
              <a:rPr lang="en-US" baseline="0" dirty="0" smtClean="0"/>
              <a:t>.</a:t>
            </a:r>
          </a:p>
          <a:p>
            <a:pPr marL="685800" lvl="1" indent="-228600">
              <a:buFont typeface="+mj-lt"/>
              <a:buAutoNum type="arabicPeriod"/>
            </a:pPr>
            <a:r>
              <a:rPr lang="en-US" baseline="0" dirty="0" smtClean="0"/>
              <a:t>Point to  </a:t>
            </a:r>
            <a:r>
              <a:rPr lang="en-US" b="1" baseline="0" dirty="0" smtClean="0"/>
              <a:t>Align</a:t>
            </a:r>
            <a:r>
              <a:rPr lang="en-US" baseline="0" dirty="0" smtClean="0"/>
              <a:t>, and then click </a:t>
            </a:r>
            <a:r>
              <a:rPr lang="en-US" b="1" baseline="0" dirty="0" smtClean="0"/>
              <a:t>Align Center</a:t>
            </a:r>
            <a:r>
              <a:rPr lang="en-US" baseline="0" dirty="0" smtClean="0"/>
              <a:t>.</a:t>
            </a:r>
          </a:p>
          <a:p>
            <a:endParaRPr lang="en-US" baseline="0" dirty="0" smtClean="0"/>
          </a:p>
          <a:p>
            <a:r>
              <a:rPr lang="en-US" baseline="0" dirty="0" smtClean="0"/>
              <a:t>To reproduce the animation effects on this slide, do the following:</a:t>
            </a:r>
            <a:endParaRPr lang="en-US" dirty="0" smtClean="0"/>
          </a:p>
          <a:p>
            <a:pPr marL="228600" indent="-228600">
              <a:buFont typeface="+mj-lt"/>
              <a:buAutoNum type="arabicPeriod"/>
            </a:pPr>
            <a:r>
              <a:rPr lang="en-US" dirty="0" smtClean="0"/>
              <a:t>Select the picture. On the </a:t>
            </a:r>
            <a:r>
              <a:rPr lang="en-US" b="1" dirty="0" smtClean="0"/>
              <a:t>Animations</a:t>
            </a:r>
            <a:r>
              <a:rPr lang="en-US" dirty="0" smtClean="0"/>
              <a:t> tab, in the </a:t>
            </a:r>
            <a:r>
              <a:rPr lang="en-US" b="1" dirty="0" smtClean="0"/>
              <a:t>Advanced</a:t>
            </a:r>
            <a:r>
              <a:rPr lang="en-US" dirty="0" smtClean="0"/>
              <a:t> </a:t>
            </a:r>
            <a:r>
              <a:rPr lang="en-US" b="1" dirty="0" smtClean="0"/>
              <a:t>Animation</a:t>
            </a:r>
            <a:r>
              <a:rPr lang="en-US" dirty="0" smtClean="0"/>
              <a:t> group, click </a:t>
            </a:r>
            <a:r>
              <a:rPr lang="en-US" b="1" dirty="0" smtClean="0"/>
              <a:t>Add</a:t>
            </a:r>
            <a:r>
              <a:rPr lang="en-US" dirty="0" smtClean="0"/>
              <a:t> </a:t>
            </a:r>
            <a:r>
              <a:rPr lang="en-US" b="1" dirty="0" smtClean="0"/>
              <a:t>Animation</a:t>
            </a:r>
            <a:r>
              <a:rPr lang="en-US" dirty="0" smtClean="0"/>
              <a:t>,</a:t>
            </a:r>
            <a:r>
              <a:rPr lang="en-US" baseline="0" dirty="0" smtClean="0"/>
              <a:t> and then under </a:t>
            </a:r>
            <a:r>
              <a:rPr lang="en-US" b="1" baseline="0" dirty="0" smtClean="0"/>
              <a:t>Emphasis</a:t>
            </a:r>
            <a:r>
              <a:rPr lang="en-US" baseline="0" dirty="0" smtClean="0"/>
              <a:t> </a:t>
            </a:r>
            <a:r>
              <a:rPr lang="en-US" b="1" baseline="0" dirty="0" smtClean="0"/>
              <a:t>Effects</a:t>
            </a:r>
            <a:r>
              <a:rPr lang="en-US" baseline="0" dirty="0" smtClean="0"/>
              <a:t>, click </a:t>
            </a:r>
            <a:r>
              <a:rPr lang="en-US" b="1" baseline="0" dirty="0" smtClean="0"/>
              <a:t>Spin</a:t>
            </a:r>
            <a:r>
              <a:rPr lang="en-US" baseline="0" dirty="0" smtClean="0"/>
              <a:t>.</a:t>
            </a:r>
          </a:p>
          <a:p>
            <a:pPr marL="228600" indent="-228600">
              <a:buFont typeface="+mj-lt"/>
              <a:buAutoNum type="arabicPeriod"/>
            </a:pPr>
            <a:r>
              <a:rPr lang="en-US" dirty="0" smtClean="0"/>
              <a:t>Also on the </a:t>
            </a:r>
            <a:r>
              <a:rPr lang="en-US" b="1" dirty="0" smtClean="0"/>
              <a:t>Animations</a:t>
            </a:r>
            <a:r>
              <a:rPr lang="en-US" dirty="0" smtClean="0"/>
              <a:t> tab, in the </a:t>
            </a:r>
            <a:r>
              <a:rPr lang="en-US" b="1" dirty="0" smtClean="0"/>
              <a:t>Animation</a:t>
            </a:r>
            <a:r>
              <a:rPr lang="en-US" dirty="0" smtClean="0"/>
              <a:t> group, click</a:t>
            </a:r>
            <a:r>
              <a:rPr lang="en-US" baseline="0" dirty="0" smtClean="0"/>
              <a:t> the </a:t>
            </a:r>
            <a:r>
              <a:rPr lang="en-US" b="1" baseline="0" dirty="0" smtClean="0"/>
              <a:t>Show Additional Effects Options </a:t>
            </a:r>
            <a:r>
              <a:rPr lang="en-US" baseline="0" dirty="0" smtClean="0"/>
              <a:t>dialog box launcher. In the </a:t>
            </a:r>
            <a:r>
              <a:rPr lang="en-US" b="1" baseline="0" dirty="0" smtClean="0"/>
              <a:t>Spin</a:t>
            </a:r>
            <a:r>
              <a:rPr lang="en-US" baseline="0" dirty="0" smtClean="0"/>
              <a:t> dialog box, on the Effect tab, do the following:</a:t>
            </a:r>
          </a:p>
          <a:p>
            <a:pPr marL="685800" lvl="1" indent="-228600">
              <a:buFont typeface="+mj-lt"/>
              <a:buAutoNum type="arabicPeriod"/>
            </a:pPr>
            <a:r>
              <a:rPr lang="en-US" baseline="0" dirty="0" smtClean="0"/>
              <a:t>In the </a:t>
            </a:r>
            <a:r>
              <a:rPr lang="en-US" b="1" baseline="0" dirty="0" smtClean="0"/>
              <a:t>Smooth</a:t>
            </a:r>
            <a:r>
              <a:rPr lang="en-US" baseline="0" dirty="0" smtClean="0"/>
              <a:t> </a:t>
            </a:r>
            <a:r>
              <a:rPr lang="en-US" b="1" baseline="0" dirty="0" smtClean="0"/>
              <a:t>start</a:t>
            </a:r>
            <a:r>
              <a:rPr lang="en-US" baseline="0" dirty="0" smtClean="0"/>
              <a:t> box, enter </a:t>
            </a:r>
            <a:r>
              <a:rPr lang="en-US" b="1" baseline="0" dirty="0" smtClean="0"/>
              <a:t>5 sec</a:t>
            </a:r>
            <a:r>
              <a:rPr lang="en-US" baseline="0" dirty="0" smtClean="0"/>
              <a:t>.</a:t>
            </a:r>
          </a:p>
          <a:p>
            <a:pPr marL="685800" lvl="1" indent="-228600">
              <a:buFont typeface="+mj-lt"/>
              <a:buAutoNum type="arabicPeriod"/>
            </a:pPr>
            <a:r>
              <a:rPr lang="en-US" baseline="0" dirty="0" smtClean="0"/>
              <a:t>In the </a:t>
            </a:r>
            <a:r>
              <a:rPr lang="en-US" b="1" baseline="0" dirty="0" smtClean="0"/>
              <a:t>Smooth end </a:t>
            </a:r>
            <a:r>
              <a:rPr lang="en-US" baseline="0" dirty="0" smtClean="0"/>
              <a:t>box, enter </a:t>
            </a:r>
            <a:r>
              <a:rPr lang="en-US" b="1" baseline="0" dirty="0" smtClean="0"/>
              <a:t>5 sec</a:t>
            </a:r>
            <a:r>
              <a:rPr lang="en-US" baseline="0" dirty="0" smtClean="0"/>
              <a:t>.</a:t>
            </a:r>
          </a:p>
          <a:p>
            <a:pPr marL="228600" lvl="0" indent="-228600">
              <a:buFont typeface="+mj-lt"/>
              <a:buAutoNum type="arabicPeriod"/>
            </a:pPr>
            <a:r>
              <a:rPr lang="en-US" baseline="0" dirty="0" smtClean="0"/>
              <a:t>Also in the </a:t>
            </a:r>
            <a:r>
              <a:rPr lang="en-US" b="1" baseline="0" dirty="0" smtClean="0"/>
              <a:t>Spin</a:t>
            </a:r>
            <a:r>
              <a:rPr lang="en-US" baseline="0" dirty="0" smtClean="0"/>
              <a:t> dialog box, click the </a:t>
            </a:r>
            <a:r>
              <a:rPr lang="en-US" b="1" baseline="0" dirty="0" smtClean="0"/>
              <a:t>Timing</a:t>
            </a:r>
            <a:r>
              <a:rPr lang="en-US" baseline="0" dirty="0" smtClean="0"/>
              <a:t> tab, and then do the following:</a:t>
            </a:r>
          </a:p>
          <a:p>
            <a:pPr marL="685800" lvl="1" indent="-228600">
              <a:buFont typeface="+mj-lt"/>
              <a:buAutoNum type="arabicPeriod"/>
            </a:pPr>
            <a:r>
              <a:rPr lang="en-US" baseline="0" dirty="0" smtClean="0"/>
              <a:t>In the </a:t>
            </a:r>
            <a:r>
              <a:rPr lang="en-US" b="1" baseline="0" dirty="0" smtClean="0"/>
              <a:t>Start</a:t>
            </a:r>
            <a:r>
              <a:rPr lang="en-US" baseline="0" dirty="0" smtClean="0"/>
              <a:t> list, select </a:t>
            </a:r>
            <a:r>
              <a:rPr lang="en-US" b="1" baseline="0" dirty="0" smtClean="0"/>
              <a:t>With</a:t>
            </a:r>
            <a:r>
              <a:rPr lang="en-US" baseline="0" dirty="0" smtClean="0"/>
              <a:t> </a:t>
            </a:r>
            <a:r>
              <a:rPr lang="en-US" b="1" baseline="0" dirty="0" smtClean="0"/>
              <a:t>Previous</a:t>
            </a:r>
            <a:r>
              <a:rPr lang="en-US" baseline="0" dirty="0" smtClean="0"/>
              <a:t>.</a:t>
            </a:r>
          </a:p>
          <a:p>
            <a:pPr marL="685800" lvl="1" indent="-228600">
              <a:buFont typeface="+mj-lt"/>
              <a:buAutoNum type="arabicPeriod"/>
            </a:pPr>
            <a:r>
              <a:rPr lang="en-US" baseline="0" dirty="0" smtClean="0"/>
              <a:t>In the </a:t>
            </a:r>
            <a:r>
              <a:rPr lang="en-US" b="1" baseline="0" dirty="0" smtClean="0"/>
              <a:t>Duration</a:t>
            </a:r>
            <a:r>
              <a:rPr lang="en-US" baseline="0" dirty="0" smtClean="0"/>
              <a:t> box, enter </a:t>
            </a:r>
            <a:r>
              <a:rPr lang="en-US" b="1" baseline="0" dirty="0" smtClean="0"/>
              <a:t>20</a:t>
            </a:r>
            <a:r>
              <a:rPr lang="en-US" baseline="0" dirty="0" smtClean="0"/>
              <a:t> sec.</a:t>
            </a:r>
          </a:p>
          <a:p>
            <a:pPr marL="228600" lvl="0" indent="-228600">
              <a:buFont typeface="+mj-lt"/>
              <a:buAutoNum type="arabicPeriod"/>
            </a:pPr>
            <a:r>
              <a:rPr lang="en-US" dirty="0" smtClean="0"/>
              <a:t>Select the small oval</a:t>
            </a:r>
            <a:r>
              <a:rPr lang="en-US" baseline="0" dirty="0" smtClean="0"/>
              <a:t> at the top edge of the freeform shape. On the </a:t>
            </a:r>
            <a:r>
              <a:rPr lang="en-US" b="1" baseline="0" dirty="0" smtClean="0"/>
              <a:t>Animations</a:t>
            </a:r>
            <a:r>
              <a:rPr lang="en-US" baseline="0" dirty="0" smtClean="0"/>
              <a:t> tab, in the </a:t>
            </a:r>
            <a:r>
              <a:rPr lang="en-US" b="1" baseline="0" dirty="0" smtClean="0"/>
              <a:t>Advanced</a:t>
            </a:r>
            <a:r>
              <a:rPr lang="en-US" baseline="0" dirty="0" smtClean="0"/>
              <a:t> </a:t>
            </a:r>
            <a:r>
              <a:rPr lang="en-US" b="1" baseline="0" dirty="0" smtClean="0"/>
              <a:t>Animation</a:t>
            </a:r>
            <a:r>
              <a:rPr lang="en-US" baseline="0" dirty="0" smtClean="0"/>
              <a:t> group, click </a:t>
            </a:r>
            <a:r>
              <a:rPr lang="en-US" b="1" baseline="0" dirty="0" smtClean="0"/>
              <a:t>Add</a:t>
            </a:r>
            <a:r>
              <a:rPr lang="en-US" baseline="0" dirty="0" smtClean="0"/>
              <a:t> </a:t>
            </a:r>
            <a:r>
              <a:rPr lang="en-US" b="1" baseline="0" dirty="0" smtClean="0"/>
              <a:t>Animation</a:t>
            </a:r>
            <a:r>
              <a:rPr lang="en-US" baseline="0" dirty="0" smtClean="0"/>
              <a:t>, under </a:t>
            </a:r>
            <a:r>
              <a:rPr lang="en-US" b="1" baseline="0" dirty="0" smtClean="0"/>
              <a:t>Motion Paths</a:t>
            </a:r>
            <a:r>
              <a:rPr lang="en-US" baseline="0" dirty="0" smtClean="0"/>
              <a:t>, click </a:t>
            </a:r>
            <a:r>
              <a:rPr lang="en-US" b="1" baseline="0" dirty="0" smtClean="0"/>
              <a:t>Shapes</a:t>
            </a:r>
            <a:r>
              <a:rPr lang="en-US" baseline="0" dirty="0" smtClean="0"/>
              <a:t>.</a:t>
            </a:r>
          </a:p>
          <a:p>
            <a:pPr marL="228600" lvl="0" indent="-228600">
              <a:buFont typeface="+mj-lt"/>
              <a:buAutoNum type="arabicPeriod"/>
            </a:pPr>
            <a:r>
              <a:rPr lang="en-US" baseline="0" dirty="0" smtClean="0"/>
              <a:t>On the slide, drag the bottom, left, and right sides of the motion path so that it matches the inside edge of the freeform shape.</a:t>
            </a:r>
            <a:endParaRPr lang="en-US" dirty="0" smtClean="0"/>
          </a:p>
          <a:p>
            <a:pPr marL="228600" indent="-228600">
              <a:buFont typeface="+mj-lt"/>
              <a:buAutoNum type="arabicPeriod"/>
            </a:pPr>
            <a:r>
              <a:rPr lang="en-US" dirty="0" smtClean="0"/>
              <a:t>Also on the </a:t>
            </a:r>
            <a:r>
              <a:rPr lang="en-US" b="1" dirty="0" smtClean="0"/>
              <a:t>Animations</a:t>
            </a:r>
            <a:r>
              <a:rPr lang="en-US" dirty="0" smtClean="0"/>
              <a:t> tab, in the </a:t>
            </a:r>
            <a:r>
              <a:rPr lang="en-US" b="1" dirty="0" smtClean="0"/>
              <a:t>Animation</a:t>
            </a:r>
            <a:r>
              <a:rPr lang="en-US" dirty="0" smtClean="0"/>
              <a:t> group, click</a:t>
            </a:r>
            <a:r>
              <a:rPr lang="en-US" baseline="0" dirty="0" smtClean="0"/>
              <a:t> the </a:t>
            </a:r>
            <a:r>
              <a:rPr lang="en-US" b="1" baseline="0" dirty="0" smtClean="0"/>
              <a:t>Show Additional Effects Options </a:t>
            </a:r>
            <a:r>
              <a:rPr lang="en-US" baseline="0" dirty="0" smtClean="0"/>
              <a:t>dialog box launcher. In the </a:t>
            </a:r>
            <a:r>
              <a:rPr lang="en-US" b="1" baseline="0" dirty="0" smtClean="0"/>
              <a:t>Circle </a:t>
            </a:r>
            <a:r>
              <a:rPr lang="en-US" baseline="0" dirty="0" smtClean="0"/>
              <a:t>dialog box, on the Effect tab, do the following:</a:t>
            </a:r>
          </a:p>
          <a:p>
            <a:pPr marL="685800" lvl="1" indent="-228600">
              <a:buFont typeface="+mj-lt"/>
              <a:buAutoNum type="arabicPeriod"/>
            </a:pPr>
            <a:r>
              <a:rPr lang="en-US" baseline="0" dirty="0" smtClean="0"/>
              <a:t>In the </a:t>
            </a:r>
            <a:r>
              <a:rPr lang="en-US" b="1" baseline="0" dirty="0" smtClean="0"/>
              <a:t>Smooth</a:t>
            </a:r>
            <a:r>
              <a:rPr lang="en-US" baseline="0" dirty="0" smtClean="0"/>
              <a:t> </a:t>
            </a:r>
            <a:r>
              <a:rPr lang="en-US" b="1" baseline="0" dirty="0" smtClean="0"/>
              <a:t>start</a:t>
            </a:r>
            <a:r>
              <a:rPr lang="en-US" baseline="0" dirty="0" smtClean="0"/>
              <a:t> box, enter </a:t>
            </a:r>
            <a:r>
              <a:rPr lang="en-US" b="1" baseline="0" dirty="0" smtClean="0"/>
              <a:t>5 sec</a:t>
            </a:r>
            <a:r>
              <a:rPr lang="en-US" baseline="0" dirty="0" smtClean="0"/>
              <a:t>.</a:t>
            </a:r>
          </a:p>
          <a:p>
            <a:pPr marL="685800" lvl="1" indent="-228600">
              <a:buFont typeface="+mj-lt"/>
              <a:buAutoNum type="arabicPeriod"/>
            </a:pPr>
            <a:r>
              <a:rPr lang="en-US" baseline="0" dirty="0" smtClean="0"/>
              <a:t>In the </a:t>
            </a:r>
            <a:r>
              <a:rPr lang="en-US" b="1" baseline="0" dirty="0" smtClean="0"/>
              <a:t>Smooth end </a:t>
            </a:r>
            <a:r>
              <a:rPr lang="en-US" baseline="0" dirty="0" smtClean="0"/>
              <a:t>box, enter </a:t>
            </a:r>
            <a:r>
              <a:rPr lang="en-US" b="1" baseline="0" dirty="0" smtClean="0"/>
              <a:t>5 sec</a:t>
            </a:r>
            <a:r>
              <a:rPr lang="en-US" baseline="0" dirty="0" smtClean="0"/>
              <a:t>.</a:t>
            </a:r>
          </a:p>
          <a:p>
            <a:pPr marL="228600" lvl="0" indent="-228600">
              <a:buFont typeface="+mj-lt"/>
              <a:buAutoNum type="arabicPeriod"/>
            </a:pPr>
            <a:r>
              <a:rPr lang="en-US" baseline="0" dirty="0" smtClean="0"/>
              <a:t>Also in the </a:t>
            </a:r>
            <a:r>
              <a:rPr lang="en-US" b="1" baseline="0" dirty="0" smtClean="0"/>
              <a:t>Spin</a:t>
            </a:r>
            <a:r>
              <a:rPr lang="en-US" baseline="0" dirty="0" smtClean="0"/>
              <a:t> dialog box, click the </a:t>
            </a:r>
            <a:r>
              <a:rPr lang="en-US" b="1" baseline="0" dirty="0" smtClean="0"/>
              <a:t>Timing</a:t>
            </a:r>
            <a:r>
              <a:rPr lang="en-US" baseline="0" dirty="0" smtClean="0"/>
              <a:t> tab, and then do the following:</a:t>
            </a:r>
          </a:p>
          <a:p>
            <a:pPr marL="685800" lvl="1" indent="-228600">
              <a:buFont typeface="+mj-lt"/>
              <a:buAutoNum type="arabicPeriod"/>
            </a:pPr>
            <a:r>
              <a:rPr lang="en-US" baseline="0" dirty="0" smtClean="0"/>
              <a:t>In the </a:t>
            </a:r>
            <a:r>
              <a:rPr lang="en-US" b="1" baseline="0" dirty="0" smtClean="0"/>
              <a:t>Start</a:t>
            </a:r>
            <a:r>
              <a:rPr lang="en-US" baseline="0" dirty="0" smtClean="0"/>
              <a:t> list, select </a:t>
            </a:r>
            <a:r>
              <a:rPr lang="en-US" b="1" baseline="0" dirty="0" smtClean="0"/>
              <a:t>With</a:t>
            </a:r>
            <a:r>
              <a:rPr lang="en-US" baseline="0" dirty="0" smtClean="0"/>
              <a:t> </a:t>
            </a:r>
            <a:r>
              <a:rPr lang="en-US" b="1" baseline="0" dirty="0" smtClean="0"/>
              <a:t>Previous</a:t>
            </a:r>
            <a:r>
              <a:rPr lang="en-US" baseline="0" dirty="0" smtClean="0"/>
              <a:t>.</a:t>
            </a:r>
          </a:p>
          <a:p>
            <a:pPr marL="685800" lvl="1" indent="-228600">
              <a:buFont typeface="+mj-lt"/>
              <a:buAutoNum type="arabicPeriod"/>
            </a:pPr>
            <a:r>
              <a:rPr lang="en-US" baseline="0" dirty="0" smtClean="0"/>
              <a:t>In the </a:t>
            </a:r>
            <a:r>
              <a:rPr lang="en-US" b="1" baseline="0" dirty="0" smtClean="0"/>
              <a:t>Duration</a:t>
            </a:r>
            <a:r>
              <a:rPr lang="en-US" baseline="0" dirty="0" smtClean="0"/>
              <a:t> box, enter </a:t>
            </a:r>
            <a:r>
              <a:rPr lang="en-US" b="1" baseline="0" dirty="0" smtClean="0"/>
              <a:t>20</a:t>
            </a:r>
            <a:r>
              <a:rPr lang="en-US" baseline="0" dirty="0" smtClean="0"/>
              <a:t> sec.</a:t>
            </a:r>
          </a:p>
          <a:p>
            <a:endParaRPr lang="en-US" baseline="0" dirty="0" smtClean="0"/>
          </a:p>
          <a:p>
            <a:r>
              <a:rPr lang="en-US" baseline="0" dirty="0" smtClean="0"/>
              <a:t>To reproduce the background effects on this slide, do the following:</a:t>
            </a:r>
          </a:p>
          <a:p>
            <a:r>
              <a:rPr lang="en-US" baseline="0" dirty="0" smtClean="0"/>
              <a:t>On the </a:t>
            </a:r>
            <a:r>
              <a:rPr lang="en-US" b="1" baseline="0" dirty="0" smtClean="0"/>
              <a:t>Design</a:t>
            </a:r>
            <a:r>
              <a:rPr lang="en-US" baseline="0" dirty="0" smtClean="0"/>
              <a:t> tab, in the </a:t>
            </a:r>
            <a:r>
              <a:rPr lang="en-US" b="1" baseline="0" dirty="0" smtClean="0"/>
              <a:t>Background</a:t>
            </a:r>
            <a:r>
              <a:rPr lang="en-US" baseline="0" dirty="0" smtClean="0"/>
              <a:t> group, click </a:t>
            </a:r>
            <a:r>
              <a:rPr lang="en-US" b="1" baseline="0" dirty="0" smtClean="0"/>
              <a:t>Background</a:t>
            </a:r>
            <a:r>
              <a:rPr lang="en-US" baseline="0" dirty="0" smtClean="0"/>
              <a:t> </a:t>
            </a:r>
            <a:r>
              <a:rPr lang="en-US" b="1" baseline="0" dirty="0" smtClean="0"/>
              <a:t>Styles</a:t>
            </a:r>
            <a:r>
              <a:rPr lang="en-US" baseline="0" dirty="0" smtClean="0"/>
              <a:t>, and then click </a:t>
            </a:r>
            <a:r>
              <a:rPr lang="en-US" b="1" baseline="0" dirty="0" smtClean="0"/>
              <a:t>Style</a:t>
            </a:r>
            <a:r>
              <a:rPr lang="en-US" baseline="0" dirty="0" smtClean="0"/>
              <a:t> </a:t>
            </a:r>
            <a:r>
              <a:rPr lang="en-US" b="1" baseline="0" dirty="0" smtClean="0"/>
              <a:t>9.</a:t>
            </a:r>
          </a:p>
          <a:p>
            <a:endParaRPr lang="en-US" dirty="0" smtClean="0"/>
          </a:p>
          <a:p>
            <a:pPr marL="228600" marR="0" indent="-228600" algn="l" defTabSz="914400" rtl="0" eaLnBrk="1" fontAlgn="auto" latinLnBrk="0" hangingPunct="1">
              <a:lnSpc>
                <a:spcPct val="100000"/>
              </a:lnSpc>
              <a:spcBef>
                <a:spcPts val="0"/>
              </a:spcBef>
              <a:spcAft>
                <a:spcPts val="0"/>
              </a:spcAft>
              <a:buClrTx/>
              <a:buSzTx/>
              <a:buFont typeface="+mj-lt"/>
              <a:buAutoNum type="arabicPeriod"/>
              <a:tabLst/>
              <a:defRPr/>
            </a:pPr>
            <a:endParaRPr lang="en-US" dirty="0" smtClean="0"/>
          </a:p>
        </p:txBody>
      </p:sp>
      <p:sp>
        <p:nvSpPr>
          <p:cNvPr id="4" name="Slide Number Placeholder 3"/>
          <p:cNvSpPr>
            <a:spLocks noGrp="1"/>
          </p:cNvSpPr>
          <p:nvPr>
            <p:ph type="sldNum" sz="quarter" idx="10"/>
          </p:nvPr>
        </p:nvSpPr>
        <p:spPr/>
        <p:txBody>
          <a:bodyPr/>
          <a:lstStyle/>
          <a:p>
            <a:fld id="{9D18605C-6FF0-4909-92D7-A9C6F11DB555}" type="slidenum">
              <a:rPr lang="en-US" smtClean="0"/>
              <a:pPr/>
              <a:t>1</a:t>
            </a:fld>
            <a:endParaRPr lang="en-US"/>
          </a:p>
        </p:txBody>
      </p:sp>
    </p:spTree>
    <p:extLst>
      <p:ext uri="{BB962C8B-B14F-4D97-AF65-F5344CB8AC3E}">
        <p14:creationId xmlns:p14="http://schemas.microsoft.com/office/powerpoint/2010/main" xmlns="" val="22834629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42416" y="2514601"/>
            <a:ext cx="6600451"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942416" y="4777380"/>
            <a:ext cx="6600451"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8"/>
          <p:cNvSpPr/>
          <p:nvPr/>
        </p:nvSpPr>
        <p:spPr bwMode="auto">
          <a:xfrm>
            <a:off x="-31719" y="4321158"/>
            <a:ext cx="1395473" cy="78178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23334" y="4529541"/>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111469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609600"/>
            <a:ext cx="6591985"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5731086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2415972" y="3505200"/>
            <a:ext cx="5653888"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942415" y="4354046"/>
            <a:ext cx="6591985"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9"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A086C87-65DB-4043-9072-335CC7C491F5}" type="slidenum">
              <a:rPr lang="en-US" smtClean="0"/>
              <a:pPr/>
              <a:t>‹#›</a:t>
            </a:fld>
            <a:endParaRPr lang="en-US"/>
          </a:p>
        </p:txBody>
      </p:sp>
      <p:sp>
        <p:nvSpPr>
          <p:cNvPr id="14" name="TextBox 13"/>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2301728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942415" y="2438401"/>
            <a:ext cx="6591985"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9791825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188123" y="609600"/>
            <a:ext cx="6109587"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688292"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688292"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2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A086C87-65DB-4043-9072-335CC7C491F5}" type="slidenum">
              <a:rPr lang="en-US" smtClean="0"/>
              <a:pPr/>
              <a:t>‹#›</a:t>
            </a:fld>
            <a:endParaRPr lang="en-US"/>
          </a:p>
        </p:txBody>
      </p:sp>
      <p:sp>
        <p:nvSpPr>
          <p:cNvPr id="11" name="TextBox 10"/>
          <p:cNvSpPr txBox="1"/>
          <p:nvPr/>
        </p:nvSpPr>
        <p:spPr>
          <a:xfrm>
            <a:off x="1808316" y="648005"/>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2" name="TextBox 11"/>
          <p:cNvSpPr txBox="1"/>
          <p:nvPr/>
        </p:nvSpPr>
        <p:spPr>
          <a:xfrm>
            <a:off x="8169533" y="290530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xmlns="" val="17437944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942416" y="627407"/>
            <a:ext cx="6591984"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1942415" y="4343400"/>
            <a:ext cx="6591985"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1942415" y="5181600"/>
            <a:ext cx="6591985"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1008593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9962043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8535" y="627406"/>
            <a:ext cx="1656132"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942416" y="627406"/>
            <a:ext cx="4716348"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278459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5201" y="624110"/>
            <a:ext cx="6589199"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942415" y="2133600"/>
            <a:ext cx="65919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27420114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42415" y="2074562"/>
            <a:ext cx="6591985"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42415" y="3581400"/>
            <a:ext cx="6591985"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2D926F0-EC2C-4430-9D15-D5FF664D35E9}" type="datetimeFigureOut">
              <a:rPr lang="en-US" smtClean="0"/>
              <a:pPr/>
              <a:t>9/18/2015</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58" y="3166527"/>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11228" y="3244140"/>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12298801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942416" y="2136706"/>
            <a:ext cx="3197531"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337307" y="2136706"/>
            <a:ext cx="3197093" cy="376739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11228" y="787783"/>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5309295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265352" y="2226626"/>
            <a:ext cx="287459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942415" y="2802888"/>
            <a:ext cx="3197532"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6154" y="2223398"/>
            <a:ext cx="2873239"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33715" y="2799660"/>
            <a:ext cx="3195680" cy="310570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2D926F0-EC2C-4430-9D15-D5FF664D35E9}" type="datetimeFigureOut">
              <a:rPr lang="en-US" smtClean="0"/>
              <a:pPr/>
              <a:t>9/18/2015</a:t>
            </a:fld>
            <a:endParaRPr lang="en-US"/>
          </a:p>
        </p:txBody>
      </p:sp>
      <p:sp>
        <p:nvSpPr>
          <p:cNvPr id="8" name="Footer Placeholder 7"/>
          <p:cNvSpPr>
            <a:spLocks noGrp="1"/>
          </p:cNvSpPr>
          <p:nvPr>
            <p:ph type="ftr" sz="quarter" idx="11"/>
          </p:nvPr>
        </p:nvSpPr>
        <p:spPr/>
        <p:txBody>
          <a:bodyPr/>
          <a:lstStyle/>
          <a:p>
            <a:endParaRPr lang="en-US"/>
          </a:p>
        </p:txBody>
      </p:sp>
      <p:sp>
        <p:nvSpPr>
          <p:cNvPr id="11"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11228" y="787783"/>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2506460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45200" y="624110"/>
            <a:ext cx="6589200" cy="128089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2D926F0-EC2C-4430-9D15-D5FF664D35E9}" type="datetimeFigureOut">
              <a:rPr lang="en-US" smtClean="0"/>
              <a:pPr/>
              <a:t>9/18/2015</a:t>
            </a:fld>
            <a:endParaRPr lang="en-US"/>
          </a:p>
        </p:txBody>
      </p:sp>
      <p:sp>
        <p:nvSpPr>
          <p:cNvPr id="4" name="Footer Placeholder 3"/>
          <p:cNvSpPr>
            <a:spLocks noGrp="1"/>
          </p:cNvSpPr>
          <p:nvPr>
            <p:ph type="ftr" sz="quarter" idx="11"/>
          </p:nvPr>
        </p:nvSpPr>
        <p:spPr/>
        <p:txBody>
          <a:bodyPr/>
          <a:lstStyle/>
          <a:p>
            <a:endParaRPr lang="en-US"/>
          </a:p>
        </p:txBody>
      </p:sp>
      <p:sp>
        <p:nvSpPr>
          <p:cNvPr id="8"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523344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D926F0-EC2C-4430-9D15-D5FF664D35E9}" type="datetimeFigureOut">
              <a:rPr lang="en-US" smtClean="0"/>
              <a:pPr/>
              <a:t>9/18/2015</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15564992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46088"/>
            <a:ext cx="2629584"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4743494" y="446089"/>
            <a:ext cx="3790906"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942415" y="1598613"/>
            <a:ext cx="2629584"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711194"/>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0875855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2415" y="4800600"/>
            <a:ext cx="6591985"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942415" y="634965"/>
            <a:ext cx="6591985"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942415" y="5367338"/>
            <a:ext cx="6591985"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2D926F0-EC2C-4430-9D15-D5FF664D35E9}" type="datetimeFigureOut">
              <a:rPr lang="en-US" smtClean="0"/>
              <a:pPr/>
              <a:t>9/18/2015</a:t>
            </a:fld>
            <a:endParaRPr lang="en-US"/>
          </a:p>
        </p:txBody>
      </p:sp>
      <p:sp>
        <p:nvSpPr>
          <p:cNvPr id="6" name="Footer Placeholder 5"/>
          <p:cNvSpPr>
            <a:spLocks noGrp="1"/>
          </p:cNvSpPr>
          <p:nvPr>
            <p:ph type="ftr" sz="quarter" idx="11"/>
          </p:nvPr>
        </p:nvSpPr>
        <p:spPr/>
        <p:txBody>
          <a:bodyPr/>
          <a:lstStyle/>
          <a:p>
            <a:endParaRPr lang="en-US"/>
          </a:p>
        </p:txBody>
      </p:sp>
      <p:sp>
        <p:nvSpPr>
          <p:cNvPr id="10" name="Freeform 11"/>
          <p:cNvSpPr/>
          <p:nvPr/>
        </p:nvSpPr>
        <p:spPr bwMode="auto">
          <a:xfrm flipV="1">
            <a:off x="58" y="4910660"/>
            <a:ext cx="1358356" cy="508005"/>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11228" y="4983088"/>
            <a:ext cx="584978" cy="365125"/>
          </a:xfrm>
        </p:spPr>
        <p:txBody>
          <a:body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3285870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28600"/>
            <a:ext cx="1981200" cy="6638628"/>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0421" y="285"/>
            <a:ext cx="1952272" cy="6852968"/>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945200" y="624110"/>
            <a:ext cx="6589200"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942415" y="2133600"/>
            <a:ext cx="6591985"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772400" y="6135089"/>
            <a:ext cx="766380" cy="370171"/>
          </a:xfrm>
          <a:prstGeom prst="rect">
            <a:avLst/>
          </a:prstGeom>
        </p:spPr>
        <p:txBody>
          <a:bodyPr vert="horz" lIns="91440" tIns="45720" rIns="91440" bIns="45720" rtlCol="0" anchor="ctr"/>
          <a:lstStyle>
            <a:lvl1pPr algn="r">
              <a:defRPr sz="900">
                <a:solidFill>
                  <a:schemeClr val="tx1">
                    <a:tint val="75000"/>
                  </a:schemeClr>
                </a:solidFill>
              </a:defRPr>
            </a:lvl1pPr>
          </a:lstStyle>
          <a:p>
            <a:fld id="{22D926F0-EC2C-4430-9D15-D5FF664D35E9}" type="datetimeFigureOut">
              <a:rPr lang="en-US" smtClean="0"/>
              <a:pPr/>
              <a:t>9/18/2015</a:t>
            </a:fld>
            <a:endParaRPr lang="en-US"/>
          </a:p>
        </p:txBody>
      </p:sp>
      <p:sp>
        <p:nvSpPr>
          <p:cNvPr id="5" name="Footer Placeholder 4"/>
          <p:cNvSpPr>
            <a:spLocks noGrp="1"/>
          </p:cNvSpPr>
          <p:nvPr>
            <p:ph type="ftr" sz="quarter" idx="3"/>
          </p:nvPr>
        </p:nvSpPr>
        <p:spPr>
          <a:xfrm>
            <a:off x="1942415" y="6135809"/>
            <a:ext cx="5716488"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11228" y="787783"/>
            <a:ext cx="584978" cy="365125"/>
          </a:xfrm>
          <a:prstGeom prst="rect">
            <a:avLst/>
          </a:prstGeom>
        </p:spPr>
        <p:txBody>
          <a:bodyPr vert="horz" lIns="91440" tIns="45720" rIns="91440" bIns="45720" rtlCol="0" anchor="ctr"/>
          <a:lstStyle>
            <a:lvl1pPr algn="r">
              <a:defRPr sz="2000">
                <a:solidFill>
                  <a:srgbClr val="FEFFFF"/>
                </a:solidFill>
              </a:defRPr>
            </a:lvl1pPr>
          </a:lstStyle>
          <a:p>
            <a:fld id="{6A086C87-65DB-4043-9072-335CC7C491F5}" type="slidenum">
              <a:rPr lang="en-US" smtClean="0"/>
              <a:pPr/>
              <a:t>‹#›</a:t>
            </a:fld>
            <a:endParaRPr lang="en-US"/>
          </a:p>
        </p:txBody>
      </p:sp>
    </p:spTree>
    <p:extLst>
      <p:ext uri="{BB962C8B-B14F-4D97-AF65-F5344CB8AC3E}">
        <p14:creationId xmlns:p14="http://schemas.microsoft.com/office/powerpoint/2010/main" xmlns="" val="1828916500"/>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 id="2147483663" r:id="rId12"/>
    <p:sldLayoutId id="2147483664" r:id="rId13"/>
    <p:sldLayoutId id="2147483665" r:id="rId14"/>
    <p:sldLayoutId id="2147483666" r:id="rId15"/>
    <p:sldLayoutId id="2147483667"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jpe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edu.ro/"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barbulescu.adrian@medu.edu.ro" TargetMode="External"/><Relationship Id="rId2" Type="http://schemas.openxmlformats.org/officeDocument/2006/relationships/hyperlink" Target="http://www.edu.ro/"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a:spLocks/>
          </p:cNvSpPr>
          <p:nvPr/>
        </p:nvSpPr>
        <p:spPr>
          <a:xfrm>
            <a:off x="4274820" y="533400"/>
            <a:ext cx="594360" cy="594360"/>
          </a:xfrm>
          <a:prstGeom prst="ellipse">
            <a:avLst/>
          </a:prstGeom>
          <a:blipFill>
            <a:blip r:embed="rId3" cstate="print">
              <a:grayscl/>
              <a:extLst>
                <a:ext uri="{BEBA8EAE-BF5A-486C-A8C5-ECC9F3942E4B}">
                  <a14:imgProps xmlns:a14="http://schemas.microsoft.com/office/drawing/2010/main" xmlns="">
                    <a14:imgLayer r:embed="rId4">
                      <a14:imgEffect>
                        <a14:brightnessContrast contrast="20000"/>
                      </a14:imgEffect>
                    </a14:imgLayer>
                  </a14:imgProps>
                </a:ext>
              </a:extLst>
            </a:blip>
            <a:tile tx="0" ty="0" sx="100000" sy="100000" flip="none" algn="tl"/>
          </a:blipFill>
          <a:ln>
            <a:noFill/>
          </a:ln>
          <a:effectLst>
            <a:outerShdw blurRad="127000" dist="38100" dir="8100000" algn="tr" rotWithShape="0">
              <a:prstClr val="black">
                <a:alpha val="40000"/>
              </a:prstClr>
            </a:outerShdw>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5" cstate="screen">
            <a:extLst>
              <a:ext uri="{28A0092B-C50C-407E-A947-70E740481C1C}">
                <a14:useLocalDpi xmlns:a14="http://schemas.microsoft.com/office/drawing/2010/main" xmlns=""/>
              </a:ext>
            </a:extLst>
          </a:blip>
          <a:srcRect/>
          <a:stretch/>
        </p:blipFill>
        <p:spPr>
          <a:xfrm>
            <a:off x="755576" y="558768"/>
            <a:ext cx="6036136" cy="5775920"/>
          </a:xfrm>
          <a:prstGeom prst="ellipse">
            <a:avLst/>
          </a:prstGeom>
        </p:spPr>
      </p:pic>
      <p:sp>
        <p:nvSpPr>
          <p:cNvPr id="1091" name="Oval 1090"/>
          <p:cNvSpPr>
            <a:spLocks noChangeAspect="1"/>
          </p:cNvSpPr>
          <p:nvPr/>
        </p:nvSpPr>
        <p:spPr>
          <a:xfrm rot="19894281">
            <a:off x="3453817" y="545232"/>
            <a:ext cx="5486400" cy="5767536"/>
          </a:xfrm>
          <a:custGeom>
            <a:avLst/>
            <a:gdLst/>
            <a:ahLst/>
            <a:cxnLst/>
            <a:rect l="l" t="t" r="r" b="b"/>
            <a:pathLst>
              <a:path w="5486400" h="5486400">
                <a:moveTo>
                  <a:pt x="2745148" y="152401"/>
                </a:moveTo>
                <a:cubicBezTo>
                  <a:pt x="1825091" y="151709"/>
                  <a:pt x="973686" y="639022"/>
                  <a:pt x="508292" y="1432693"/>
                </a:cubicBezTo>
                <a:lnTo>
                  <a:pt x="2743200" y="2743200"/>
                </a:lnTo>
                <a:lnTo>
                  <a:pt x="4980077" y="1436054"/>
                </a:lnTo>
                <a:cubicBezTo>
                  <a:pt x="4515877" y="641684"/>
                  <a:pt x="3665205" y="153093"/>
                  <a:pt x="2745148" y="152401"/>
                </a:cubicBezTo>
                <a:close/>
                <a:moveTo>
                  <a:pt x="2743200" y="0"/>
                </a:moveTo>
                <a:cubicBezTo>
                  <a:pt x="4258228" y="0"/>
                  <a:pt x="5486400" y="1228172"/>
                  <a:pt x="5486400" y="2743200"/>
                </a:cubicBezTo>
                <a:cubicBezTo>
                  <a:pt x="5486400" y="4258228"/>
                  <a:pt x="4258228" y="5486400"/>
                  <a:pt x="2743200" y="5486400"/>
                </a:cubicBezTo>
                <a:cubicBezTo>
                  <a:pt x="1228172" y="5486400"/>
                  <a:pt x="0" y="4258228"/>
                  <a:pt x="0" y="2743200"/>
                </a:cubicBezTo>
                <a:cubicBezTo>
                  <a:pt x="0" y="1228172"/>
                  <a:pt x="1228172" y="0"/>
                  <a:pt x="2743200" y="0"/>
                </a:cubicBezTo>
                <a:close/>
              </a:path>
            </a:pathLst>
          </a:custGeom>
          <a:blipFill>
            <a:blip r:embed="rId3" cstate="print">
              <a:grayscl/>
              <a:extLst>
                <a:ext uri="{BEBA8EAE-BF5A-486C-A8C5-ECC9F3942E4B}">
                  <a14:imgProps xmlns:a14="http://schemas.microsoft.com/office/drawing/2010/main" xmlns="">
                    <a14:imgLayer r:embed="rId4">
                      <a14:imgEffect>
                        <a14:brightnessContrast contrast="20000"/>
                      </a14:imgEffect>
                    </a14:imgLayer>
                  </a14:imgProps>
                </a:ext>
              </a:extLst>
            </a:blip>
            <a:tile tx="0" ty="0" sx="100000" sy="100000" flip="none" algn="tl"/>
          </a:blipFill>
          <a:ln>
            <a:noFill/>
          </a:ln>
          <a:effectLst>
            <a:outerShdw blurRad="127000" dist="38100" dir="8100000" algn="tr" rotWithShape="0">
              <a:prstClr val="black">
                <a:alpha val="40000"/>
              </a:prstClr>
            </a:outerShdw>
          </a:effectLst>
          <a:scene3d>
            <a:camera prst="orthographicFront"/>
            <a:lightRig rig="soft" dir="t"/>
          </a:scene3d>
          <a:sp3d>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o-RO" b="1" dirty="0" smtClean="0">
              <a:solidFill>
                <a:schemeClr val="accent2">
                  <a:lumMod val="75000"/>
                </a:schemeClr>
              </a:solidFill>
              <a:latin typeface="Bodoni MT Black" pitchFamily="18" charset="0"/>
            </a:endParaRPr>
          </a:p>
          <a:p>
            <a:pPr algn="ctr"/>
            <a:endParaRPr lang="ro-RO" b="1" dirty="0">
              <a:solidFill>
                <a:schemeClr val="accent2">
                  <a:lumMod val="75000"/>
                </a:schemeClr>
              </a:solidFill>
              <a:latin typeface="Bodoni MT Black" pitchFamily="18" charset="0"/>
            </a:endParaRPr>
          </a:p>
          <a:p>
            <a:pPr algn="ctr"/>
            <a:endParaRPr lang="ro-RO" b="1" dirty="0" smtClean="0">
              <a:solidFill>
                <a:schemeClr val="accent2">
                  <a:lumMod val="75000"/>
                </a:schemeClr>
              </a:solidFill>
              <a:latin typeface="Bodoni MT Black" pitchFamily="18" charset="0"/>
            </a:endParaRPr>
          </a:p>
          <a:p>
            <a:pPr algn="ctr"/>
            <a:endParaRPr lang="ro-RO" b="1" dirty="0">
              <a:solidFill>
                <a:schemeClr val="accent2">
                  <a:lumMod val="75000"/>
                </a:schemeClr>
              </a:solidFill>
              <a:latin typeface="Bodoni MT Black" pitchFamily="18" charset="0"/>
            </a:endParaRPr>
          </a:p>
          <a:p>
            <a:pPr algn="ctr"/>
            <a:endParaRPr lang="ro-RO" b="1" dirty="0" smtClean="0">
              <a:solidFill>
                <a:schemeClr val="accent2">
                  <a:lumMod val="75000"/>
                </a:schemeClr>
              </a:solidFill>
              <a:latin typeface="Bodoni MT Black" pitchFamily="18" charset="0"/>
            </a:endParaRPr>
          </a:p>
          <a:p>
            <a:pPr algn="ctr"/>
            <a:endParaRPr lang="ro-RO" sz="2000" b="1" dirty="0" smtClean="0">
              <a:solidFill>
                <a:schemeClr val="accent2">
                  <a:lumMod val="75000"/>
                </a:schemeClr>
              </a:solidFill>
              <a:latin typeface="Bodoni MT Black" pitchFamily="18" charset="0"/>
            </a:endParaRPr>
          </a:p>
          <a:p>
            <a:pPr algn="ctr"/>
            <a:r>
              <a:rPr lang="ro-RO" sz="2000" b="1" dirty="0" smtClean="0">
                <a:solidFill>
                  <a:schemeClr val="accent2">
                    <a:lumMod val="75000"/>
                  </a:schemeClr>
                </a:solidFill>
                <a:latin typeface="Bodoni MT Black" pitchFamily="18" charset="0"/>
              </a:rPr>
              <a:t>Consfătuirea consilierilor </a:t>
            </a:r>
            <a:r>
              <a:rPr lang="ro-RO" sz="2000" b="1" dirty="0">
                <a:solidFill>
                  <a:schemeClr val="accent2">
                    <a:lumMod val="75000"/>
                  </a:schemeClr>
                </a:solidFill>
                <a:latin typeface="Bodoni MT Black" pitchFamily="18" charset="0"/>
              </a:rPr>
              <a:t>educativi -</a:t>
            </a:r>
            <a:r>
              <a:rPr lang="ro-RO" sz="2000" b="1" dirty="0" smtClean="0">
                <a:solidFill>
                  <a:schemeClr val="accent2">
                    <a:lumMod val="75000"/>
                  </a:schemeClr>
                </a:solidFill>
                <a:latin typeface="Bodoni MT Black" pitchFamily="18" charset="0"/>
              </a:rPr>
              <a:t> 2015</a:t>
            </a:r>
            <a:endParaRPr lang="ro-RO" sz="2000" b="1" dirty="0">
              <a:solidFill>
                <a:schemeClr val="accent2">
                  <a:lumMod val="75000"/>
                </a:schemeClr>
              </a:solidFill>
              <a:latin typeface="Bodoni MT Black" pitchFamily="18" charset="0"/>
            </a:endParaRPr>
          </a:p>
        </p:txBody>
      </p:sp>
      <p:sp>
        <p:nvSpPr>
          <p:cNvPr id="7" name="Oval 6"/>
          <p:cNvSpPr/>
          <p:nvPr/>
        </p:nvSpPr>
        <p:spPr>
          <a:xfrm>
            <a:off x="4495800" y="3352800"/>
            <a:ext cx="152400" cy="152400"/>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onut 5"/>
          <p:cNvSpPr>
            <a:spLocks noChangeAspect="1"/>
          </p:cNvSpPr>
          <p:nvPr/>
        </p:nvSpPr>
        <p:spPr>
          <a:xfrm>
            <a:off x="4457700" y="3314700"/>
            <a:ext cx="228600" cy="228600"/>
          </a:xfrm>
          <a:prstGeom prst="donut">
            <a:avLst/>
          </a:prstGeom>
          <a:gradFill>
            <a:gsLst>
              <a:gs pos="0">
                <a:srgbClr val="FFFFFF"/>
              </a:gs>
              <a:gs pos="7001">
                <a:srgbClr val="E6E6E6"/>
              </a:gs>
              <a:gs pos="32001">
                <a:srgbClr val="7D8496"/>
              </a:gs>
              <a:gs pos="47000">
                <a:srgbClr val="E6E6E6"/>
              </a:gs>
              <a:gs pos="85001">
                <a:srgbClr val="7D8496"/>
              </a:gs>
              <a:gs pos="100000">
                <a:srgbClr val="E6E6E6"/>
              </a:gs>
            </a:gsLst>
            <a:lin ang="2700000" scaled="0"/>
          </a:gradFill>
          <a:ln>
            <a:noFill/>
          </a:ln>
          <a:effectLst>
            <a:innerShdw blurRad="63500" dist="76200" dir="18900000">
              <a:prstClr val="black">
                <a:alpha val="44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xmlns="" val="359225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accel="25000" decel="25000" fill="hold" nodeType="withEffect">
                                  <p:stCondLst>
                                    <p:cond delay="0"/>
                                  </p:stCondLst>
                                  <p:childTnLst>
                                    <p:animRot by="21600000">
                                      <p:cBhvr>
                                        <p:cTn id="6" dur="20000" fill="hold"/>
                                        <p:tgtEl>
                                          <p:spTgt spid="5"/>
                                        </p:tgtEl>
                                        <p:attrNameLst>
                                          <p:attrName>r</p:attrName>
                                        </p:attrNameLst>
                                      </p:cBhvr>
                                    </p:animRot>
                                  </p:childTnLst>
                                </p:cTn>
                              </p:par>
                              <p:par>
                                <p:cTn id="7" presetID="1" presetClass="path" presetSubtype="0" accel="25000" decel="25000" fill="hold" grpId="0" nodeType="withEffect">
                                  <p:stCondLst>
                                    <p:cond delay="0"/>
                                  </p:stCondLst>
                                  <p:childTnLst>
                                    <p:animMotion origin="layout" path="M 0 -2.82146E-6 C 0.15556 -2.82146E-6 0.28333 0.16813 0.28333 0.3772 C 0.28333 0.58603 0.15556 0.75602 0 0.75602 C -0.1566 0.75602 -0.28333 0.58603 -0.28333 0.3772 C -0.28333 0.16813 -0.1566 -2.82146E-6 0 -2.82146E-6 Z " pathEditMode="relative" rAng="0" ptsTypes="fffff">
                                      <p:cBhvr>
                                        <p:cTn id="8" dur="20000" fill="hold"/>
                                        <p:tgtEl>
                                          <p:spTgt spid="8"/>
                                        </p:tgtEl>
                                        <p:attrNameLst>
                                          <p:attrName>ppt_x</p:attrName>
                                          <p:attrName>ppt_y</p:attrName>
                                        </p:attrNameLst>
                                      </p:cBhvr>
                                      <p:rCtr x="0" y="3778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827585" y="980728"/>
            <a:ext cx="7706816" cy="4930494"/>
          </a:xfrm>
        </p:spPr>
        <p:txBody>
          <a:bodyPr>
            <a:normAutofit fontScale="92500" lnSpcReduction="10000"/>
          </a:bodyPr>
          <a:lstStyle/>
          <a:p>
            <a:pPr algn="ctr">
              <a:buNone/>
            </a:pPr>
            <a:r>
              <a:rPr lang="ro-RO" b="1" dirty="0" smtClean="0">
                <a:solidFill>
                  <a:schemeClr val="accent2">
                    <a:lumMod val="50000"/>
                  </a:schemeClr>
                </a:solidFill>
                <a:latin typeface="Times New Roman" pitchFamily="18" charset="0"/>
                <a:cs typeface="Times New Roman" pitchFamily="18" charset="0"/>
              </a:rPr>
              <a:t>La nivelul palatelor și cluburilor copiilor</a:t>
            </a:r>
          </a:p>
          <a:p>
            <a:pPr>
              <a:buNone/>
            </a:pPr>
            <a:endParaRPr lang="ro-RO" dirty="0" smtClean="0">
              <a:solidFill>
                <a:schemeClr val="accent2">
                  <a:lumMod val="50000"/>
                </a:schemeClr>
              </a:solidFill>
              <a:latin typeface="Times New Roman" pitchFamily="18" charset="0"/>
              <a:cs typeface="Times New Roman" pitchFamily="18" charset="0"/>
            </a:endParaRPr>
          </a:p>
          <a:p>
            <a:r>
              <a:rPr lang="ro-RO" b="1" dirty="0" smtClean="0">
                <a:solidFill>
                  <a:schemeClr val="accent2">
                    <a:lumMod val="50000"/>
                  </a:schemeClr>
                </a:solidFill>
                <a:latin typeface="Times New Roman" pitchFamily="18" charset="0"/>
                <a:cs typeface="Times New Roman" pitchFamily="18" charset="0"/>
              </a:rPr>
              <a:t>Obiectivele inspecției:</a:t>
            </a:r>
            <a:r>
              <a:rPr lang="ro-RO" dirty="0" smtClean="0">
                <a:solidFill>
                  <a:schemeClr val="accent2">
                    <a:lumMod val="50000"/>
                  </a:schemeClr>
                </a:solidFill>
                <a:latin typeface="Times New Roman" pitchFamily="18" charset="0"/>
                <a:cs typeface="Times New Roman" pitchFamily="18" charset="0"/>
              </a:rPr>
              <a:t> </a:t>
            </a:r>
          </a:p>
          <a:p>
            <a:r>
              <a:rPr lang="ro-RO" dirty="0" smtClean="0">
                <a:solidFill>
                  <a:schemeClr val="accent2">
                    <a:lumMod val="50000"/>
                  </a:schemeClr>
                </a:solidFill>
                <a:latin typeface="Times New Roman" pitchFamily="18" charset="0"/>
                <a:cs typeface="Times New Roman" pitchFamily="18" charset="0"/>
              </a:rPr>
              <a:t>O1. Proiectarea documentelor manageriale; </a:t>
            </a:r>
          </a:p>
          <a:p>
            <a:r>
              <a:rPr lang="ro-RO" dirty="0" smtClean="0">
                <a:solidFill>
                  <a:schemeClr val="accent2">
                    <a:lumMod val="50000"/>
                  </a:schemeClr>
                </a:solidFill>
                <a:latin typeface="Times New Roman" pitchFamily="18" charset="0"/>
                <a:cs typeface="Times New Roman" pitchFamily="18" charset="0"/>
              </a:rPr>
              <a:t>O2.Oferta educațională (fundamentare, diseminare); </a:t>
            </a:r>
          </a:p>
          <a:p>
            <a:r>
              <a:rPr lang="ro-RO" dirty="0" smtClean="0">
                <a:solidFill>
                  <a:schemeClr val="accent2">
                    <a:lumMod val="50000"/>
                  </a:schemeClr>
                </a:solidFill>
                <a:latin typeface="Times New Roman" pitchFamily="18" charset="0"/>
                <a:cs typeface="Times New Roman" pitchFamily="18" charset="0"/>
              </a:rPr>
              <a:t>O3. Baza materială (situația juridică a imobilului, dotări); </a:t>
            </a:r>
          </a:p>
          <a:p>
            <a:r>
              <a:rPr lang="ro-RO" dirty="0" smtClean="0">
                <a:solidFill>
                  <a:schemeClr val="accent2">
                    <a:lumMod val="50000"/>
                  </a:schemeClr>
                </a:solidFill>
                <a:latin typeface="Times New Roman" pitchFamily="18" charset="0"/>
                <a:cs typeface="Times New Roman" pitchFamily="18" charset="0"/>
              </a:rPr>
              <a:t>O4. Resursa umană (portofoliul profesional al fiecărui cadru didactic);</a:t>
            </a:r>
          </a:p>
          <a:p>
            <a:r>
              <a:rPr lang="ro-RO" dirty="0" smtClean="0">
                <a:solidFill>
                  <a:schemeClr val="accent2">
                    <a:lumMod val="50000"/>
                  </a:schemeClr>
                </a:solidFill>
                <a:latin typeface="Times New Roman" pitchFamily="18" charset="0"/>
                <a:cs typeface="Times New Roman" pitchFamily="18" charset="0"/>
              </a:rPr>
              <a:t>O5. Portofoliul coordonatorului de cerc (catalog, fișe de înscriere, documente de proiectare didactică, materiale didactice etc.); </a:t>
            </a:r>
          </a:p>
          <a:p>
            <a:r>
              <a:rPr lang="ro-RO" dirty="0" smtClean="0">
                <a:solidFill>
                  <a:schemeClr val="accent2">
                    <a:lumMod val="50000"/>
                  </a:schemeClr>
                </a:solidFill>
                <a:latin typeface="Times New Roman" pitchFamily="18" charset="0"/>
                <a:cs typeface="Times New Roman" pitchFamily="18" charset="0"/>
              </a:rPr>
              <a:t>O6. Portofoliul comisiei metodice fișe asistență plan de activități, rapoarte, perfecționare); </a:t>
            </a:r>
          </a:p>
          <a:p>
            <a:r>
              <a:rPr lang="ro-RO" dirty="0" smtClean="0">
                <a:solidFill>
                  <a:schemeClr val="accent2">
                    <a:lumMod val="50000"/>
                  </a:schemeClr>
                </a:solidFill>
                <a:latin typeface="Times New Roman" pitchFamily="18" charset="0"/>
                <a:cs typeface="Times New Roman" pitchFamily="18" charset="0"/>
              </a:rPr>
              <a:t>O7. Parteneriate educaționale ; </a:t>
            </a:r>
          </a:p>
          <a:p>
            <a:r>
              <a:rPr lang="ro-RO" dirty="0" smtClean="0">
                <a:solidFill>
                  <a:schemeClr val="accent2">
                    <a:lumMod val="50000"/>
                  </a:schemeClr>
                </a:solidFill>
                <a:latin typeface="Times New Roman" pitchFamily="18" charset="0"/>
                <a:cs typeface="Times New Roman" pitchFamily="18" charset="0"/>
              </a:rPr>
              <a:t>O8. Pregătirea și desfășurarea activităților cuprinse în programul ”Să știi mai multe. Să fii mai bun!”</a:t>
            </a:r>
          </a:p>
          <a:p>
            <a:endParaRPr lang="ro-RO" dirty="0">
              <a:solidFill>
                <a:schemeClr val="accent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3147109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3" name="Substituent conținut 32"/>
          <p:cNvSpPr>
            <a:spLocks noGrp="1"/>
          </p:cNvSpPr>
          <p:nvPr>
            <p:ph idx="1"/>
          </p:nvPr>
        </p:nvSpPr>
        <p:spPr>
          <a:xfrm>
            <a:off x="502920" y="530352"/>
            <a:ext cx="8183880" cy="5706960"/>
          </a:xfrm>
        </p:spPr>
        <p:txBody>
          <a:bodyPr>
            <a:normAutofit fontScale="85000" lnSpcReduction="20000"/>
          </a:bodyPr>
          <a:lstStyle/>
          <a:p>
            <a:pPr>
              <a:buNone/>
            </a:pPr>
            <a:r>
              <a:rPr lang="ro-RO" b="1" dirty="0" smtClean="0">
                <a:solidFill>
                  <a:schemeClr val="accent2">
                    <a:lumMod val="50000"/>
                  </a:schemeClr>
                </a:solidFill>
              </a:rPr>
              <a:t>Recomandări rezultate din analiza documentelor, discuții cu cadrele didactice, profesor consilier, elevi și din prelucrarea chestionarelor date elevilor:  </a:t>
            </a:r>
          </a:p>
          <a:p>
            <a:pPr>
              <a:buNone/>
            </a:pPr>
            <a:endParaRPr lang="ro-RO" dirty="0" smtClean="0">
              <a:solidFill>
                <a:schemeClr val="accent2">
                  <a:lumMod val="50000"/>
                </a:schemeClr>
              </a:solidFill>
            </a:endParaRPr>
          </a:p>
          <a:p>
            <a:r>
              <a:rPr lang="ro-RO" dirty="0" smtClean="0">
                <a:solidFill>
                  <a:schemeClr val="accent2">
                    <a:lumMod val="50000"/>
                  </a:schemeClr>
                </a:solidFill>
              </a:rPr>
              <a:t>- evitarea formalismului în redactarea și realizarea documentelor</a:t>
            </a:r>
          </a:p>
          <a:p>
            <a:r>
              <a:rPr lang="ro-RO" dirty="0" smtClean="0">
                <a:solidFill>
                  <a:schemeClr val="accent2">
                    <a:lumMod val="50000"/>
                  </a:schemeClr>
                </a:solidFill>
              </a:rPr>
              <a:t>- asumarea documentelor de către persoanele desemnate cu responsabilități pe domenii, prin semnătură personală și avizarea de către conducerea școlii</a:t>
            </a:r>
          </a:p>
          <a:p>
            <a:r>
              <a:rPr lang="ro-RO" dirty="0" smtClean="0">
                <a:solidFill>
                  <a:schemeClr val="accent2">
                    <a:lumMod val="50000"/>
                  </a:schemeClr>
                </a:solidFill>
              </a:rPr>
              <a:t>- colaborarea mai strânsă dintre unitatea de învăţământ şi CJRAE-CJAPP prin profesorul consilier;</a:t>
            </a:r>
          </a:p>
          <a:p>
            <a:r>
              <a:rPr lang="ro-RO" dirty="0" smtClean="0">
                <a:solidFill>
                  <a:schemeClr val="accent2">
                    <a:lumMod val="50000"/>
                  </a:schemeClr>
                </a:solidFill>
              </a:rPr>
              <a:t>- popularizarea, in unitatea de învățământ, a  rolului și importanței consilierii </a:t>
            </a:r>
            <a:r>
              <a:rPr lang="ro-RO" dirty="0" err="1" smtClean="0">
                <a:solidFill>
                  <a:schemeClr val="accent2">
                    <a:lumMod val="50000"/>
                  </a:schemeClr>
                </a:solidFill>
              </a:rPr>
              <a:t>pshiopedagogice</a:t>
            </a:r>
            <a:r>
              <a:rPr lang="ro-RO" dirty="0" smtClean="0">
                <a:solidFill>
                  <a:schemeClr val="accent2">
                    <a:lumMod val="50000"/>
                  </a:schemeClr>
                </a:solidFill>
              </a:rPr>
              <a:t>;</a:t>
            </a:r>
          </a:p>
          <a:p>
            <a:r>
              <a:rPr lang="ro-RO" dirty="0" smtClean="0">
                <a:solidFill>
                  <a:schemeClr val="accent2">
                    <a:lumMod val="50000"/>
                  </a:schemeClr>
                </a:solidFill>
              </a:rPr>
              <a:t>- realizarea mai multor activităţi de orientare şcolară şi profesională pentru elevii de liceu;</a:t>
            </a:r>
          </a:p>
          <a:p>
            <a:r>
              <a:rPr lang="ro-RO" dirty="0" smtClean="0">
                <a:solidFill>
                  <a:schemeClr val="accent2">
                    <a:lumMod val="50000"/>
                  </a:schemeClr>
                </a:solidFill>
              </a:rPr>
              <a:t>- realizarea mai multor activităţi extraşcolare, în special excursii, activităţi culturale, sportive şi activităţi de voluntariat;</a:t>
            </a:r>
          </a:p>
          <a:p>
            <a:r>
              <a:rPr lang="ro-RO" dirty="0" smtClean="0">
                <a:solidFill>
                  <a:schemeClr val="accent2">
                    <a:lumMod val="50000"/>
                  </a:schemeClr>
                </a:solidFill>
              </a:rPr>
              <a:t>- extinderea colaborării dintre clase pe diferite domenii ale educaţiei, inclusiv pentru asigurarea progresului şcolar prin ajutoarea între elevi  intra şi </a:t>
            </a:r>
            <a:r>
              <a:rPr lang="ro-RO" dirty="0" err="1" smtClean="0">
                <a:solidFill>
                  <a:schemeClr val="accent2">
                    <a:lumMod val="50000"/>
                  </a:schemeClr>
                </a:solidFill>
              </a:rPr>
              <a:t>interclase</a:t>
            </a:r>
            <a:r>
              <a:rPr lang="ro-RO" dirty="0" smtClean="0">
                <a:solidFill>
                  <a:schemeClr val="accent2">
                    <a:lumMod val="50000"/>
                  </a:schemeClr>
                </a:solidFill>
              </a:rPr>
              <a:t>; </a:t>
            </a:r>
          </a:p>
          <a:p>
            <a:r>
              <a:rPr lang="ro-RO" dirty="0" smtClean="0">
                <a:solidFill>
                  <a:schemeClr val="accent2">
                    <a:lumMod val="50000"/>
                  </a:schemeClr>
                </a:solidFill>
              </a:rPr>
              <a:t>implicarea Consiliului elevilor pe şcoală (CEŞ)  în viaţa şcolii prin cooptarea acestora mai activ, precum şi creşterea conştientizării CEŞ cu responsabilităţile ce îi revin şi punerea acestora în practică (depăşirea stadiului de formal de către CEŞ);</a:t>
            </a:r>
          </a:p>
          <a:p>
            <a:r>
              <a:rPr lang="ro-RO" dirty="0" smtClean="0">
                <a:solidFill>
                  <a:schemeClr val="accent2">
                    <a:lumMod val="50000"/>
                  </a:schemeClr>
                </a:solidFill>
              </a:rPr>
              <a:t>- extinderea, îmbunătăţirea şi particularizarea programului de activități </a:t>
            </a:r>
            <a:r>
              <a:rPr lang="ro-RO" dirty="0" err="1" smtClean="0">
                <a:solidFill>
                  <a:schemeClr val="accent2">
                    <a:lumMod val="50000"/>
                  </a:schemeClr>
                </a:solidFill>
              </a:rPr>
              <a:t>extracurriculare</a:t>
            </a:r>
            <a:r>
              <a:rPr lang="ro-RO" dirty="0" smtClean="0">
                <a:solidFill>
                  <a:schemeClr val="accent2">
                    <a:lumMod val="50000"/>
                  </a:schemeClr>
                </a:solidFill>
              </a:rPr>
              <a:t>, în conformitate cu specificului instituției de educație, intereselor și nevoilor elevilor;</a:t>
            </a:r>
          </a:p>
          <a:p>
            <a:endParaRPr lang="ro-RO" dirty="0" smtClean="0">
              <a:solidFill>
                <a:schemeClr val="accent2">
                  <a:lumMod val="50000"/>
                </a:schemeClr>
              </a:solidFill>
            </a:endParaRPr>
          </a:p>
          <a:p>
            <a:endParaRPr lang="ro-RO" dirty="0">
              <a:solidFill>
                <a:srgbClr val="002060"/>
              </a:solidFill>
            </a:endParaRPr>
          </a:p>
        </p:txBody>
      </p:sp>
    </p:spTree>
    <p:extLst>
      <p:ext uri="{BB962C8B-B14F-4D97-AF65-F5344CB8AC3E}">
        <p14:creationId xmlns:p14="http://schemas.microsoft.com/office/powerpoint/2010/main" xmlns="" val="35447990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sp>
        <p:nvSpPr>
          <p:cNvPr id="3" name="Substituent conținut 2"/>
          <p:cNvSpPr>
            <a:spLocks noGrp="1"/>
          </p:cNvSpPr>
          <p:nvPr>
            <p:ph idx="1"/>
          </p:nvPr>
        </p:nvSpPr>
        <p:spPr>
          <a:xfrm>
            <a:off x="502920" y="530352"/>
            <a:ext cx="8183880" cy="5778968"/>
          </a:xfrm>
        </p:spPr>
        <p:txBody>
          <a:bodyPr>
            <a:normAutofit/>
          </a:bodyPr>
          <a:lstStyle/>
          <a:p>
            <a:r>
              <a:rPr lang="ro-RO" sz="2000" dirty="0" smtClean="0">
                <a:solidFill>
                  <a:srgbClr val="002060"/>
                </a:solidFill>
                <a:latin typeface="Times New Roman" pitchFamily="18" charset="0"/>
                <a:cs typeface="Times New Roman" pitchFamily="18" charset="0"/>
              </a:rPr>
              <a:t>- </a:t>
            </a:r>
            <a:r>
              <a:rPr lang="ro-RO" sz="2000" dirty="0" smtClean="0">
                <a:solidFill>
                  <a:schemeClr val="accent2">
                    <a:lumMod val="50000"/>
                  </a:schemeClr>
                </a:solidFill>
                <a:latin typeface="Times New Roman" pitchFamily="18" charset="0"/>
                <a:cs typeface="Times New Roman" pitchFamily="18" charset="0"/>
              </a:rPr>
              <a:t>spațiul școlii să fie mai prietenos, propice activității de educație,  prin pavoazare actualizată, specifică și prin dotarea sălilor de clasă cu mobilier nou, menținerea curățeniei și igienizarea acestora; </a:t>
            </a:r>
          </a:p>
          <a:p>
            <a:r>
              <a:rPr lang="ro-RO" sz="2000" dirty="0" smtClean="0">
                <a:solidFill>
                  <a:schemeClr val="accent2">
                    <a:lumMod val="50000"/>
                  </a:schemeClr>
                </a:solidFill>
                <a:latin typeface="Times New Roman" pitchFamily="18" charset="0"/>
                <a:cs typeface="Times New Roman" pitchFamily="18" charset="0"/>
              </a:rPr>
              <a:t>realizarea unor documente eficiente, reale, și nu fictive, ale activității comitetelor de părinți pe clase și pe școală, precum și ale comisiei de consiliere și orientare/dirigenție;</a:t>
            </a:r>
          </a:p>
          <a:p>
            <a:r>
              <a:rPr lang="ro-RO" sz="2000" dirty="0" smtClean="0">
                <a:solidFill>
                  <a:schemeClr val="accent2">
                    <a:lumMod val="50000"/>
                  </a:schemeClr>
                </a:solidFill>
                <a:latin typeface="Times New Roman" pitchFamily="18" charset="0"/>
                <a:cs typeface="Times New Roman" pitchFamily="18" charset="0"/>
              </a:rPr>
              <a:t>-  numirea șefului al comisiei metodice de consiliere și orientare/dirigenție, prin decizie aprobată de CA;</a:t>
            </a:r>
          </a:p>
          <a:p>
            <a:r>
              <a:rPr lang="ro-RO" sz="2000" dirty="0" smtClean="0">
                <a:solidFill>
                  <a:schemeClr val="accent2">
                    <a:lumMod val="50000"/>
                  </a:schemeClr>
                </a:solidFill>
                <a:latin typeface="Times New Roman" pitchFamily="18" charset="0"/>
                <a:cs typeface="Times New Roman" pitchFamily="18" charset="0"/>
              </a:rPr>
              <a:t>- realizarea mai multor activităţi educative destinate vizitelor la muzee, vizionării de spectacole etc.;</a:t>
            </a:r>
          </a:p>
          <a:p>
            <a:r>
              <a:rPr lang="ro-RO" sz="2000" dirty="0" smtClean="0">
                <a:solidFill>
                  <a:schemeClr val="accent2">
                    <a:lumMod val="50000"/>
                  </a:schemeClr>
                </a:solidFill>
                <a:latin typeface="Times New Roman" pitchFamily="18" charset="0"/>
                <a:cs typeface="Times New Roman" pitchFamily="18" charset="0"/>
              </a:rPr>
              <a:t>diversificare ofertei CDŞ pe teme de orientare în carieră, stil de viaţă sănătos, dezvoltare personală;</a:t>
            </a:r>
          </a:p>
          <a:p>
            <a:r>
              <a:rPr lang="ro-RO" sz="2000" dirty="0" smtClean="0">
                <a:solidFill>
                  <a:schemeClr val="accent2">
                    <a:lumMod val="50000"/>
                  </a:schemeClr>
                </a:solidFill>
                <a:latin typeface="Times New Roman" pitchFamily="18" charset="0"/>
                <a:cs typeface="Times New Roman" pitchFamily="18" charset="0"/>
              </a:rPr>
              <a:t>- implicarea și responsabilizarea profesorilor diriginți în activitatea de consiliere și orientare, depășirea cadrului formal al activității și realizare unor documente în portofoliile acestor care sa reflecte clar, real preocuparea pentru managementul clasei, dezvoltarea personală a elevilor;</a:t>
            </a:r>
          </a:p>
          <a:p>
            <a:endParaRPr lang="ro-RO" sz="2000"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10014760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502920" y="1196752"/>
            <a:ext cx="8183880" cy="5040560"/>
          </a:xfrm>
        </p:spPr>
        <p:txBody>
          <a:bodyPr>
            <a:normAutofit/>
          </a:bodyPr>
          <a:lstStyle/>
          <a:p>
            <a:r>
              <a:rPr lang="ro-RO" dirty="0" smtClean="0">
                <a:solidFill>
                  <a:schemeClr val="accent2">
                    <a:lumMod val="50000"/>
                  </a:schemeClr>
                </a:solidFill>
                <a:latin typeface="Times New Roman" pitchFamily="18" charset="0"/>
                <a:cs typeface="Times New Roman" pitchFamily="18" charset="0"/>
              </a:rPr>
              <a:t>Reluarea, revizuirea tuturor documentelor comisiei de consiliere și orientare/dirigenție , a portofoliilor profesorilor diriginți, respectarea programelor școlare și a planificărilor, avizarea documentelor specifice catedre de către responsabilul comisiei și de către conducerea unității, monitorizarea realizării orelor de consiliere și orientare în mod constant la fiecare clasă, realizare de schimburi de bună practică etc.</a:t>
            </a:r>
          </a:p>
          <a:p>
            <a:r>
              <a:rPr lang="ro-RO" dirty="0" smtClean="0">
                <a:solidFill>
                  <a:schemeClr val="accent2">
                    <a:lumMod val="50000"/>
                  </a:schemeClr>
                </a:solidFill>
                <a:latin typeface="Times New Roman" pitchFamily="18" charset="0"/>
                <a:cs typeface="Times New Roman" pitchFamily="18" charset="0"/>
              </a:rPr>
              <a:t>- realizarea dosarului personal al fiecărui elev de către toţi diriginţii și/sau completarea ritmică cu informații relevante pentru dezvoltarea personală a acestuia.</a:t>
            </a:r>
          </a:p>
          <a:p>
            <a:r>
              <a:rPr lang="ro-RO" dirty="0" smtClean="0">
                <a:solidFill>
                  <a:schemeClr val="accent2">
                    <a:lumMod val="50000"/>
                  </a:schemeClr>
                </a:solidFill>
                <a:latin typeface="Times New Roman" pitchFamily="18" charset="0"/>
                <a:cs typeface="Times New Roman" pitchFamily="18" charset="0"/>
              </a:rPr>
              <a:t>- implicarea reală a comitetului de părinți în viața școlii, achiziționare de către acești a carnetelor de note;</a:t>
            </a:r>
          </a:p>
          <a:p>
            <a:r>
              <a:rPr lang="ro-RO" dirty="0" smtClean="0">
                <a:solidFill>
                  <a:schemeClr val="accent2">
                    <a:lumMod val="50000"/>
                  </a:schemeClr>
                </a:solidFill>
                <a:latin typeface="Times New Roman" pitchFamily="18" charset="0"/>
                <a:cs typeface="Times New Roman" pitchFamily="18" charset="0"/>
              </a:rPr>
              <a:t>- semnarea/avizare de către conducerea unității a tuturor regulamentelor, deciziilor, planurilor de măsuri, parteneriatelor emise de școală, precum și asigurarea că acestea au fost aduse la cunoștință tuturor cadrelor didactice (prin semnătură). </a:t>
            </a:r>
          </a:p>
          <a:p>
            <a:endParaRPr lang="ro-RO" dirty="0">
              <a:solidFill>
                <a:schemeClr val="accent2">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xmlns="" val="8133197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u 7"/>
          <p:cNvSpPr>
            <a:spLocks noGrp="1"/>
          </p:cNvSpPr>
          <p:nvPr>
            <p:ph type="title"/>
          </p:nvPr>
        </p:nvSpPr>
        <p:spPr>
          <a:xfrm>
            <a:off x="457200" y="598488"/>
            <a:ext cx="8229600" cy="742950"/>
          </a:xfrm>
        </p:spPr>
        <p:txBody>
          <a:bodyPr>
            <a:normAutofit fontScale="90000"/>
          </a:bodyPr>
          <a:lstStyle/>
          <a:p>
            <a:pPr eaLnBrk="1" hangingPunct="1"/>
            <a:r>
              <a:rPr lang="ro-RO" altLang="ro-RO" sz="3200" b="1" smtClean="0"/>
              <a:t>CALENDARUL ACTIVITĂȚILOR EDUCATIVE I</a:t>
            </a:r>
          </a:p>
        </p:txBody>
      </p:sp>
      <p:sp>
        <p:nvSpPr>
          <p:cNvPr id="3075" name="Substituent conținut 8"/>
          <p:cNvSpPr>
            <a:spLocks noGrp="1"/>
          </p:cNvSpPr>
          <p:nvPr>
            <p:ph idx="1"/>
          </p:nvPr>
        </p:nvSpPr>
        <p:spPr>
          <a:xfrm>
            <a:off x="457200" y="1844675"/>
            <a:ext cx="8075240" cy="4392637"/>
          </a:xfrm>
        </p:spPr>
        <p:txBody>
          <a:bodyPr>
            <a:normAutofit/>
          </a:bodyPr>
          <a:lstStyle/>
          <a:p>
            <a:pPr lvl="1" eaLnBrk="1" hangingPunct="1"/>
            <a:r>
              <a:rPr lang="ro-RO" altLang="ro-RO" sz="2200" dirty="0" smtClean="0"/>
              <a:t>Regulamentul activităților înscrise în CAEN/CAER</a:t>
            </a:r>
          </a:p>
          <a:p>
            <a:pPr lvl="1" eaLnBrk="1" hangingPunct="1"/>
            <a:r>
              <a:rPr lang="ro-RO" altLang="ro-RO" sz="2200" dirty="0" smtClean="0"/>
              <a:t>Formular aplicație și fișă de evaluare CAEN - Valabile pentru școli/palate/cluburi/ISJ/ONG – va fi publicat până pe 20 septembrie 2015</a:t>
            </a:r>
          </a:p>
          <a:p>
            <a:pPr lvl="1" eaLnBrk="1" hangingPunct="1"/>
            <a:r>
              <a:rPr lang="ro-RO" altLang="ro-RO" sz="2200" dirty="0" smtClean="0"/>
              <a:t>Depunerea proiectelor pentru CAEN– 20.10.2015</a:t>
            </a:r>
          </a:p>
          <a:p>
            <a:pPr lvl="1" eaLnBrk="1" hangingPunct="1"/>
            <a:r>
              <a:rPr lang="ro-RO" altLang="ro-RO" sz="2200" dirty="0" smtClean="0"/>
              <a:t>Depunerea proiectelor pentru CAERI- 20.11.2015</a:t>
            </a:r>
            <a:endParaRPr lang="en-US" altLang="ro-RO" sz="2200" dirty="0" smtClean="0"/>
          </a:p>
          <a:p>
            <a:pPr lvl="1" eaLnBrk="1" hangingPunct="1"/>
            <a:r>
              <a:rPr lang="ro-RO" altLang="ro-RO" sz="2200" dirty="0" smtClean="0"/>
              <a:t>Depunerea proiectelor pentru CAEJ- 10.10.2015</a:t>
            </a:r>
          </a:p>
          <a:p>
            <a:pPr lvl="1" eaLnBrk="1" hangingPunct="1"/>
            <a:r>
              <a:rPr lang="ro-RO" altLang="ro-RO" sz="2200" dirty="0" smtClean="0"/>
              <a:t>Se va respecta modelul formularului de aplicatie !</a:t>
            </a:r>
          </a:p>
          <a:p>
            <a:pPr lvl="1" eaLnBrk="1" hangingPunct="1">
              <a:buFont typeface="Wingdings 2" pitchFamily="18" charset="2"/>
              <a:buNone/>
            </a:pPr>
            <a:endParaRPr lang="ro-RO" altLang="ro-RO" sz="2200" dirty="0" smtClean="0"/>
          </a:p>
          <a:p>
            <a:pPr lvl="1" eaLnBrk="1" hangingPunct="1">
              <a:buFont typeface="Wingdings 2" pitchFamily="18" charset="2"/>
              <a:buNone/>
            </a:pPr>
            <a:r>
              <a:rPr lang="ro-RO" altLang="ro-RO" sz="2200" dirty="0" smtClean="0"/>
              <a:t>			</a:t>
            </a:r>
          </a:p>
        </p:txBody>
      </p:sp>
    </p:spTree>
    <p:extLst>
      <p:ext uri="{BB962C8B-B14F-4D97-AF65-F5344CB8AC3E}">
        <p14:creationId xmlns:p14="http://schemas.microsoft.com/office/powerpoint/2010/main" xmlns="" val="30585780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u 7"/>
          <p:cNvSpPr>
            <a:spLocks noGrp="1"/>
          </p:cNvSpPr>
          <p:nvPr>
            <p:ph type="title"/>
          </p:nvPr>
        </p:nvSpPr>
        <p:spPr>
          <a:xfrm>
            <a:off x="457200" y="598488"/>
            <a:ext cx="8229600" cy="742950"/>
          </a:xfrm>
        </p:spPr>
        <p:txBody>
          <a:bodyPr>
            <a:normAutofit fontScale="90000"/>
          </a:bodyPr>
          <a:lstStyle/>
          <a:p>
            <a:pPr eaLnBrk="1" hangingPunct="1"/>
            <a:r>
              <a:rPr lang="ro-RO" altLang="ro-RO" sz="3200" b="1" smtClean="0"/>
              <a:t>CALENDARUL ACTIVITĂȚILOR EDUCATIVE II</a:t>
            </a:r>
          </a:p>
        </p:txBody>
      </p:sp>
      <p:sp>
        <p:nvSpPr>
          <p:cNvPr id="4099" name="Substituent conținut 8"/>
          <p:cNvSpPr>
            <a:spLocks noGrp="1"/>
          </p:cNvSpPr>
          <p:nvPr>
            <p:ph idx="1"/>
          </p:nvPr>
        </p:nvSpPr>
        <p:spPr>
          <a:xfrm>
            <a:off x="457200" y="1844675"/>
            <a:ext cx="8003232" cy="4608513"/>
          </a:xfrm>
        </p:spPr>
        <p:txBody>
          <a:bodyPr>
            <a:normAutofit fontScale="92500" lnSpcReduction="10000"/>
          </a:bodyPr>
          <a:lstStyle/>
          <a:p>
            <a:pPr lvl="1" eaLnBrk="1" hangingPunct="1"/>
            <a:r>
              <a:rPr lang="ro-RO" altLang="ro-RO" sz="2200" dirty="0" smtClean="0"/>
              <a:t>Raportul este foarte important </a:t>
            </a:r>
            <a:r>
              <a:rPr lang="ro-RO" altLang="ro-RO" sz="2200" dirty="0"/>
              <a:t> </a:t>
            </a:r>
            <a:r>
              <a:rPr lang="ro-RO" altLang="ro-RO" sz="2200" dirty="0" smtClean="0"/>
              <a:t>pentru toate proiectele desfasurate la nivel ijnterjudetean/regional si national in anul 2015.</a:t>
            </a:r>
            <a:endParaRPr lang="ro-RO" altLang="ro-RO" sz="2200" dirty="0" smtClean="0">
              <a:sym typeface="Wingdings" pitchFamily="2" charset="2"/>
            </a:endParaRPr>
          </a:p>
          <a:p>
            <a:pPr lvl="1" eaLnBrk="1" hangingPunct="1"/>
            <a:r>
              <a:rPr lang="ro-RO" altLang="ro-RO" sz="2200" dirty="0" smtClean="0"/>
              <a:t>Consilierii educativi care stiu sa scrie proiecte sa ii consilieze pe colegii mai tineri care doresc sa scrie un proiect pentru  a fi inclus in CAER/CAEN.</a:t>
            </a:r>
          </a:p>
          <a:p>
            <a:pPr lvl="1" eaLnBrk="1" hangingPunct="1"/>
            <a:r>
              <a:rPr lang="ro-RO" altLang="ro-RO" sz="2200" dirty="0" smtClean="0"/>
              <a:t>CONSILIAȚI profesorii care vor să scrie proiecte; stabiliți o zi pe săptămănă în luna octombrie (2-3 ore/zi) pentru acest lucru. Pentru orice nelămurire, vă stau la dispoziție.</a:t>
            </a:r>
          </a:p>
          <a:p>
            <a:pPr lvl="1" eaLnBrk="1" hangingPunct="1"/>
            <a:r>
              <a:rPr lang="ro-RO" altLang="ro-RO" sz="2200" dirty="0" smtClean="0"/>
              <a:t>Încurajați organizatorii care nu îndeplinesc      criteriile pentru CAEN prin includerea lor în CAER;</a:t>
            </a:r>
          </a:p>
          <a:p>
            <a:pPr lvl="1" eaLnBrk="1" hangingPunct="1"/>
            <a:r>
              <a:rPr lang="ro-RO" altLang="ro-RO" sz="2200" dirty="0" smtClean="0"/>
              <a:t>ELIMINAȚI PROIECTELE CU TAXĂ!!!!!!!!! </a:t>
            </a:r>
          </a:p>
          <a:p>
            <a:pPr lvl="1" eaLnBrk="1" hangingPunct="1">
              <a:buFont typeface="Wingdings 2" pitchFamily="18" charset="2"/>
              <a:buNone/>
            </a:pPr>
            <a:r>
              <a:rPr lang="ro-RO" altLang="ro-RO" sz="2200" dirty="0" smtClean="0"/>
              <a:t>			</a:t>
            </a:r>
          </a:p>
        </p:txBody>
      </p:sp>
    </p:spTree>
    <p:extLst>
      <p:ext uri="{BB962C8B-B14F-4D97-AF65-F5344CB8AC3E}">
        <p14:creationId xmlns:p14="http://schemas.microsoft.com/office/powerpoint/2010/main" xmlns="" val="35263106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Situații de reglementat – urgent!!!!!</a:t>
            </a:r>
            <a:endParaRPr lang="en-US" dirty="0"/>
          </a:p>
        </p:txBody>
      </p:sp>
      <p:sp>
        <p:nvSpPr>
          <p:cNvPr id="3" name="Content Placeholder 2"/>
          <p:cNvSpPr>
            <a:spLocks noGrp="1"/>
          </p:cNvSpPr>
          <p:nvPr>
            <p:ph idx="1"/>
          </p:nvPr>
        </p:nvSpPr>
        <p:spPr/>
        <p:txBody>
          <a:bodyPr>
            <a:normAutofit/>
          </a:bodyPr>
          <a:lstStyle/>
          <a:p>
            <a:r>
              <a:rPr lang="ro-RO" sz="2000" dirty="0" smtClean="0"/>
              <a:t>Respectarea tematicii concursurilor; </a:t>
            </a:r>
          </a:p>
          <a:p>
            <a:r>
              <a:rPr lang="ro-RO" sz="2000" dirty="0" smtClean="0"/>
              <a:t>Participarea elevilor la concursuri cu produsul solicitat ( obiect/ proiect/ prezentare </a:t>
            </a:r>
            <a:r>
              <a:rPr lang="ro-RO" sz="2000" dirty="0" err="1" smtClean="0"/>
              <a:t>powerpoint</a:t>
            </a:r>
            <a:r>
              <a:rPr lang="ro-RO" sz="2000" dirty="0" smtClean="0"/>
              <a:t> etc.) conform tematicii și cerințelor de realizare a acestuia). Temele sunt transmise anual. </a:t>
            </a:r>
          </a:p>
          <a:p>
            <a:r>
              <a:rPr lang="ro-RO" sz="2000" dirty="0" smtClean="0"/>
              <a:t>Echipajul este format strict din profesorul însoțitor (coordonator al echipajului) și elevii care s-au pregătit pentru concurs (cel mai bun echipaj/județ).</a:t>
            </a:r>
            <a:endParaRPr lang="en-US" sz="2000" dirty="0"/>
          </a:p>
        </p:txBody>
      </p:sp>
    </p:spTree>
    <p:extLst>
      <p:ext uri="{BB962C8B-B14F-4D97-AF65-F5344CB8AC3E}">
        <p14:creationId xmlns:p14="http://schemas.microsoft.com/office/powerpoint/2010/main" xmlns="" val="831289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EDUCAȚIA RUTIERĂ</a:t>
            </a:r>
            <a:endParaRPr lang="en-US" dirty="0"/>
          </a:p>
        </p:txBody>
      </p:sp>
      <p:sp>
        <p:nvSpPr>
          <p:cNvPr id="3" name="Content Placeholder 2"/>
          <p:cNvSpPr>
            <a:spLocks noGrp="1"/>
          </p:cNvSpPr>
          <p:nvPr>
            <p:ph idx="1"/>
          </p:nvPr>
        </p:nvSpPr>
        <p:spPr/>
        <p:txBody>
          <a:bodyPr>
            <a:normAutofit fontScale="77500" lnSpcReduction="20000"/>
          </a:bodyPr>
          <a:lstStyle/>
          <a:p>
            <a:pPr>
              <a:buFont typeface="Wingdings" pitchFamily="2" charset="2"/>
              <a:buChar char="v"/>
            </a:pPr>
            <a:r>
              <a:rPr lang="en-US" sz="1800" b="1" dirty="0" smtClean="0"/>
              <a:t>SOLICITARE</a:t>
            </a:r>
          </a:p>
          <a:p>
            <a:pPr>
              <a:buFont typeface="Wingdings" pitchFamily="2" charset="2"/>
              <a:buChar char="v"/>
            </a:pPr>
            <a:r>
              <a:rPr lang="ro-RO" sz="1800" b="1" dirty="0" smtClean="0"/>
              <a:t>Transmiterea (</a:t>
            </a:r>
            <a:r>
              <a:rPr lang="ro-RO" sz="1800" b="1" dirty="0" err="1" smtClean="0"/>
              <a:t>rddcherciu</a:t>
            </a:r>
            <a:r>
              <a:rPr lang="ro-RO" sz="1800" b="1" dirty="0" smtClean="0"/>
              <a:t>@</a:t>
            </a:r>
            <a:r>
              <a:rPr lang="ro-RO" sz="1800" b="1" dirty="0" err="1" smtClean="0"/>
              <a:t>gmail.com</a:t>
            </a:r>
            <a:r>
              <a:rPr lang="ro-RO" sz="1800" b="1" dirty="0" smtClean="0"/>
              <a:t>), în regim de urgență (</a:t>
            </a:r>
            <a:r>
              <a:rPr lang="en-US" sz="1800" b="1" dirty="0" smtClean="0"/>
              <a:t> 1 </a:t>
            </a:r>
            <a:r>
              <a:rPr lang="en-US" sz="1800" b="1" dirty="0" err="1" smtClean="0"/>
              <a:t>octombrie</a:t>
            </a:r>
            <a:r>
              <a:rPr lang="en-US" sz="1800" b="1" dirty="0" smtClean="0"/>
              <a:t> </a:t>
            </a:r>
            <a:r>
              <a:rPr lang="ro-RO" sz="1800" b="1" dirty="0" smtClean="0"/>
              <a:t>2015 – cel târziu):</a:t>
            </a:r>
          </a:p>
          <a:p>
            <a:r>
              <a:rPr lang="ro-RO" sz="1800" dirty="0" smtClean="0"/>
              <a:t> a listei ”formatorilor” specializați  în domeniul educației rutiere (profesorii care pregătesc echipajele de elevi care participă la concursuri de educație rutieră)/ județ.</a:t>
            </a:r>
          </a:p>
          <a:p>
            <a:r>
              <a:rPr lang="ro-RO" sz="1800" dirty="0"/>
              <a:t> </a:t>
            </a:r>
            <a:r>
              <a:rPr lang="ro-RO" sz="1800" dirty="0" smtClean="0"/>
              <a:t>a listei concursurilor de  educație rutieră – la nivel de județ (școli implicate, nr. de cadre didactice, nr. de elevi); </a:t>
            </a:r>
          </a:p>
          <a:p>
            <a:r>
              <a:rPr lang="ro-RO" sz="1800" dirty="0"/>
              <a:t>a</a:t>
            </a:r>
            <a:r>
              <a:rPr lang="ro-RO" sz="1800" dirty="0" smtClean="0"/>
              <a:t> listei opționalelor de educație </a:t>
            </a:r>
            <a:r>
              <a:rPr lang="ro-RO" sz="1800" dirty="0"/>
              <a:t>rutieră – la nivel de județ </a:t>
            </a:r>
            <a:r>
              <a:rPr lang="ro-RO" sz="1800" dirty="0" smtClean="0"/>
              <a:t>(</a:t>
            </a:r>
            <a:r>
              <a:rPr lang="ro-RO" sz="1800" dirty="0"/>
              <a:t>ș</a:t>
            </a:r>
            <a:r>
              <a:rPr lang="ro-RO" sz="1800" dirty="0" smtClean="0"/>
              <a:t>coala, clasa); </a:t>
            </a:r>
          </a:p>
          <a:p>
            <a:r>
              <a:rPr lang="ro-RO" sz="1800" dirty="0" smtClean="0"/>
              <a:t>a adresei transmise unităților de învățământ – cu privire la obligativitatea efectuării unei ore de educație rutieră/ săptămână, fie în zonă formală, fie non-formală </a:t>
            </a:r>
            <a:r>
              <a:rPr lang="ro-RO" sz="1800" dirty="0"/>
              <a:t>(</a:t>
            </a:r>
            <a:r>
              <a:rPr lang="ro-RO" sz="1800" dirty="0" smtClean="0"/>
              <a:t>adresă scanată); </a:t>
            </a:r>
          </a:p>
          <a:p>
            <a:r>
              <a:rPr lang="ro-RO" sz="1800" dirty="0"/>
              <a:t>a</a:t>
            </a:r>
            <a:r>
              <a:rPr lang="ro-RO" sz="1800" dirty="0" smtClean="0"/>
              <a:t> planului de activități pentru anul școlar 2015 – 2016 – semnat de ISJ și IPJ (scanat).</a:t>
            </a:r>
            <a:endParaRPr lang="en-US" sz="1800" dirty="0"/>
          </a:p>
        </p:txBody>
      </p:sp>
    </p:spTree>
    <p:extLst>
      <p:ext uri="{BB962C8B-B14F-4D97-AF65-F5344CB8AC3E}">
        <p14:creationId xmlns:p14="http://schemas.microsoft.com/office/powerpoint/2010/main" xmlns="" val="286381744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o-RO" dirty="0" smtClean="0"/>
              <a:t>Solicitări  urgente</a:t>
            </a:r>
            <a:endParaRPr lang="en-US" dirty="0"/>
          </a:p>
        </p:txBody>
      </p:sp>
      <p:sp>
        <p:nvSpPr>
          <p:cNvPr id="3" name="Content Placeholder 2"/>
          <p:cNvSpPr>
            <a:spLocks noGrp="1"/>
          </p:cNvSpPr>
          <p:nvPr>
            <p:ph idx="1"/>
          </p:nvPr>
        </p:nvSpPr>
        <p:spPr>
          <a:xfrm>
            <a:off x="304800" y="1219200"/>
            <a:ext cx="8686800" cy="5257800"/>
          </a:xfrm>
        </p:spPr>
        <p:txBody>
          <a:bodyPr>
            <a:normAutofit fontScale="92500" lnSpcReduction="10000"/>
          </a:bodyPr>
          <a:lstStyle/>
          <a:p>
            <a:r>
              <a:rPr lang="en-US" sz="1700" b="1" dirty="0" smtClean="0"/>
              <a:t>CONTEXT</a:t>
            </a:r>
          </a:p>
          <a:p>
            <a:r>
              <a:rPr lang="ro-RO" sz="1700" b="1" dirty="0" smtClean="0"/>
              <a:t>Educația rutieră – conform </a:t>
            </a:r>
            <a:r>
              <a:rPr lang="en-US" sz="1700" b="1" dirty="0" smtClean="0"/>
              <a:t>ORDONANT</a:t>
            </a:r>
            <a:r>
              <a:rPr lang="ro-RO" sz="1700" b="1" dirty="0" smtClean="0"/>
              <a:t>EI</a:t>
            </a:r>
            <a:r>
              <a:rPr lang="en-US" sz="1700" b="1" dirty="0" smtClean="0"/>
              <a:t> </a:t>
            </a:r>
            <a:r>
              <a:rPr lang="en-US" sz="1700" b="1" dirty="0"/>
              <a:t>DE </a:t>
            </a:r>
            <a:r>
              <a:rPr lang="en-US" sz="1700" b="1" dirty="0" smtClean="0"/>
              <a:t>URGEN</a:t>
            </a:r>
            <a:r>
              <a:rPr lang="ro-RO" sz="1700" b="1" dirty="0" smtClean="0"/>
              <a:t>ȚĂ</a:t>
            </a:r>
            <a:r>
              <a:rPr lang="en-US" sz="1700" b="1" dirty="0" smtClean="0"/>
              <a:t> </a:t>
            </a:r>
            <a:r>
              <a:rPr lang="en-US" sz="1700" b="1" dirty="0"/>
              <a:t>nr. 195/2002 </a:t>
            </a:r>
            <a:r>
              <a:rPr lang="en-US" sz="1700" b="1" dirty="0" err="1"/>
              <a:t>privind</a:t>
            </a:r>
            <a:r>
              <a:rPr lang="en-US" sz="1700" b="1" dirty="0"/>
              <a:t> </a:t>
            </a:r>
            <a:r>
              <a:rPr lang="en-US" sz="1700" b="1" dirty="0" err="1"/>
              <a:t>circulatia</a:t>
            </a:r>
            <a:r>
              <a:rPr lang="en-US" sz="1700" b="1" dirty="0"/>
              <a:t> </a:t>
            </a:r>
            <a:r>
              <a:rPr lang="en-US" sz="1700" b="1" dirty="0" err="1"/>
              <a:t>pe</a:t>
            </a:r>
            <a:r>
              <a:rPr lang="en-US" sz="1700" b="1" dirty="0"/>
              <a:t> </a:t>
            </a:r>
            <a:r>
              <a:rPr lang="en-US" sz="1700" b="1" dirty="0" err="1"/>
              <a:t>drumurile</a:t>
            </a:r>
            <a:r>
              <a:rPr lang="en-US" sz="1700" b="1" dirty="0"/>
              <a:t> </a:t>
            </a:r>
            <a:r>
              <a:rPr lang="en-US" sz="1700" b="1" dirty="0" err="1"/>
              <a:t>publice</a:t>
            </a:r>
            <a:r>
              <a:rPr lang="en-US" sz="1700" b="1" dirty="0"/>
              <a:t>, </a:t>
            </a:r>
            <a:r>
              <a:rPr lang="ro-RO" sz="1700" b="1" dirty="0" smtClean="0"/>
              <a:t>cu modificările și completările ulterioare: </a:t>
            </a:r>
          </a:p>
          <a:p>
            <a:r>
              <a:rPr lang="ro-RO" sz="1600" b="1" dirty="0"/>
              <a:t>Art. 124 </a:t>
            </a:r>
            <a:r>
              <a:rPr lang="ro-RO" sz="1600" dirty="0"/>
              <a:t/>
            </a:r>
            <a:br>
              <a:rPr lang="ro-RO" sz="1600" dirty="0"/>
            </a:br>
            <a:r>
              <a:rPr lang="ro-RO" sz="1600" dirty="0"/>
              <a:t>Ministerul </a:t>
            </a:r>
            <a:r>
              <a:rPr lang="ro-RO" sz="1600" dirty="0" err="1"/>
              <a:t>Educatiei</a:t>
            </a:r>
            <a:r>
              <a:rPr lang="ro-RO" sz="1600" dirty="0"/>
              <a:t> si </a:t>
            </a:r>
            <a:r>
              <a:rPr lang="ro-RO" sz="1600" dirty="0" err="1"/>
              <a:t>Cercetarii</a:t>
            </a:r>
            <a:r>
              <a:rPr lang="ro-RO" sz="1600" dirty="0"/>
              <a:t> are </a:t>
            </a:r>
            <a:r>
              <a:rPr lang="ro-RO" sz="1600" dirty="0" err="1"/>
              <a:t>urmatoarele</a:t>
            </a:r>
            <a:r>
              <a:rPr lang="ro-RO" sz="1600" dirty="0"/>
              <a:t>  </a:t>
            </a:r>
            <a:r>
              <a:rPr lang="ro-RO" sz="1600" dirty="0" err="1"/>
              <a:t>atributii</a:t>
            </a:r>
            <a:r>
              <a:rPr lang="ro-RO" sz="1600" dirty="0"/>
              <a:t>:</a:t>
            </a:r>
            <a:endParaRPr lang="en-US" sz="1600" dirty="0"/>
          </a:p>
          <a:p>
            <a:r>
              <a:rPr lang="ro-RO" sz="1600" dirty="0"/>
              <a:t>a)asigura, prin programa </a:t>
            </a:r>
            <a:r>
              <a:rPr lang="ro-RO" sz="1600" dirty="0" err="1"/>
              <a:t>scolara</a:t>
            </a:r>
            <a:r>
              <a:rPr lang="ro-RO" sz="1600" dirty="0"/>
              <a:t>, </a:t>
            </a:r>
            <a:r>
              <a:rPr lang="ro-RO" sz="1600" dirty="0" err="1"/>
              <a:t>educatia</a:t>
            </a:r>
            <a:r>
              <a:rPr lang="ro-RO" sz="1600" dirty="0"/>
              <a:t> rutiera a </a:t>
            </a:r>
            <a:r>
              <a:rPr lang="ro-RO" sz="1600" dirty="0" err="1"/>
              <a:t>prescolarilor</a:t>
            </a:r>
            <a:r>
              <a:rPr lang="ro-RO" sz="1600" dirty="0"/>
              <a:t> si elevilor din </a:t>
            </a:r>
            <a:r>
              <a:rPr lang="ro-RO" sz="1600" dirty="0" err="1"/>
              <a:t>invatamantul</a:t>
            </a:r>
            <a:r>
              <a:rPr lang="ro-RO" sz="1600" dirty="0"/>
              <a:t> preuniversitar;</a:t>
            </a:r>
            <a:br>
              <a:rPr lang="ro-RO" sz="1600" dirty="0"/>
            </a:br>
            <a:r>
              <a:rPr lang="ro-RO" sz="1600" dirty="0"/>
              <a:t>b)asigura, in </a:t>
            </a:r>
            <a:r>
              <a:rPr lang="ro-RO" sz="1600" dirty="0" err="1"/>
              <a:t>unitatile</a:t>
            </a:r>
            <a:r>
              <a:rPr lang="ro-RO" sz="1600" dirty="0"/>
              <a:t> de </a:t>
            </a:r>
            <a:r>
              <a:rPr lang="ro-RO" sz="1600" dirty="0" err="1"/>
              <a:t>invatamant</a:t>
            </a:r>
            <a:r>
              <a:rPr lang="ro-RO" sz="1600" dirty="0"/>
              <a:t> specializate, </a:t>
            </a:r>
            <a:r>
              <a:rPr lang="ro-RO" sz="1600" dirty="0" err="1"/>
              <a:t>pregatirea</a:t>
            </a:r>
            <a:r>
              <a:rPr lang="ro-RO" sz="1600" dirty="0"/>
              <a:t> </a:t>
            </a:r>
            <a:r>
              <a:rPr lang="ro-RO" sz="1600" dirty="0" err="1"/>
              <a:t>cursantilor</a:t>
            </a:r>
            <a:r>
              <a:rPr lang="ro-RO" sz="1600" dirty="0"/>
              <a:t> in vederea </a:t>
            </a:r>
            <a:r>
              <a:rPr lang="ro-RO" sz="1600" dirty="0" err="1"/>
              <a:t>obtinerii</a:t>
            </a:r>
            <a:r>
              <a:rPr lang="ro-RO" sz="1600" dirty="0"/>
              <a:t> permisului de conducere;</a:t>
            </a:r>
            <a:br>
              <a:rPr lang="ro-RO" sz="1600" dirty="0"/>
            </a:br>
            <a:r>
              <a:rPr lang="ro-RO" sz="1600" dirty="0"/>
              <a:t>c)</a:t>
            </a:r>
            <a:r>
              <a:rPr lang="ro-RO" sz="1600" dirty="0" err="1"/>
              <a:t>indruma</a:t>
            </a:r>
            <a:r>
              <a:rPr lang="ro-RO" sz="1600" dirty="0"/>
              <a:t>, </a:t>
            </a:r>
            <a:r>
              <a:rPr lang="ro-RO" sz="1600" dirty="0" err="1"/>
              <a:t>coordoneaza</a:t>
            </a:r>
            <a:r>
              <a:rPr lang="ro-RO" sz="1600" dirty="0"/>
              <a:t> si </a:t>
            </a:r>
            <a:r>
              <a:rPr lang="ro-RO" sz="1600" dirty="0" err="1"/>
              <a:t>controleaza</a:t>
            </a:r>
            <a:r>
              <a:rPr lang="ro-RO" sz="1600" dirty="0"/>
              <a:t>, prin inspectoratele </a:t>
            </a:r>
            <a:r>
              <a:rPr lang="ro-RO" sz="1600" dirty="0" err="1"/>
              <a:t>scolare</a:t>
            </a:r>
            <a:r>
              <a:rPr lang="ro-RO" sz="1600" dirty="0"/>
              <a:t>, activitatea de </a:t>
            </a:r>
            <a:r>
              <a:rPr lang="ro-RO" sz="1600" dirty="0" err="1"/>
              <a:t>educatie</a:t>
            </a:r>
            <a:r>
              <a:rPr lang="ro-RO" sz="1600" dirty="0"/>
              <a:t> rutiera in </a:t>
            </a:r>
            <a:r>
              <a:rPr lang="ro-RO" sz="1600" dirty="0" err="1"/>
              <a:t>unitatile</a:t>
            </a:r>
            <a:r>
              <a:rPr lang="ro-RO" sz="1600" dirty="0"/>
              <a:t> de </a:t>
            </a:r>
            <a:r>
              <a:rPr lang="ro-RO" sz="1600" dirty="0" err="1"/>
              <a:t>invatamant</a:t>
            </a:r>
            <a:r>
              <a:rPr lang="ro-RO" sz="1600" dirty="0"/>
              <a:t>, inclusiv de </a:t>
            </a:r>
            <a:r>
              <a:rPr lang="ro-RO" sz="1600" dirty="0" err="1"/>
              <a:t>pregatire</a:t>
            </a:r>
            <a:r>
              <a:rPr lang="ro-RO" sz="1600" dirty="0"/>
              <a:t> si de </a:t>
            </a:r>
            <a:r>
              <a:rPr lang="ro-RO" sz="1600" dirty="0" err="1"/>
              <a:t>perfectionare</a:t>
            </a:r>
            <a:r>
              <a:rPr lang="ro-RO" sz="1600" dirty="0"/>
              <a:t> a cadrelor didactice desemnate sa execute astfel de </a:t>
            </a:r>
            <a:r>
              <a:rPr lang="ro-RO" sz="1600" dirty="0" err="1"/>
              <a:t>activitati</a:t>
            </a:r>
            <a:r>
              <a:rPr lang="ro-RO" sz="1600" dirty="0"/>
              <a:t>;</a:t>
            </a:r>
            <a:br>
              <a:rPr lang="ro-RO" sz="1600" dirty="0"/>
            </a:br>
            <a:r>
              <a:rPr lang="ro-RO" sz="1600" dirty="0"/>
              <a:t>d)asigura materialul didactic pentru laboratoarele de </a:t>
            </a:r>
            <a:r>
              <a:rPr lang="ro-RO" sz="1600" dirty="0" err="1"/>
              <a:t>educatie</a:t>
            </a:r>
            <a:r>
              <a:rPr lang="ro-RO" sz="1600" dirty="0"/>
              <a:t> rutiera si </a:t>
            </a:r>
            <a:r>
              <a:rPr lang="ro-RO" sz="1600" dirty="0" err="1"/>
              <a:t>parcurile-scoala</a:t>
            </a:r>
            <a:r>
              <a:rPr lang="ro-RO" sz="1600" dirty="0"/>
              <a:t> proprii de </a:t>
            </a:r>
            <a:r>
              <a:rPr lang="ro-RO" sz="1600" dirty="0" err="1"/>
              <a:t>circulatie</a:t>
            </a:r>
            <a:r>
              <a:rPr lang="ro-RO" sz="1600" dirty="0"/>
              <a:t>.</a:t>
            </a:r>
          </a:p>
          <a:p>
            <a:r>
              <a:rPr lang="ro-RO" sz="1600" b="1" dirty="0"/>
              <a:t>Articolul 129 </a:t>
            </a:r>
            <a:r>
              <a:rPr lang="ro-RO" sz="1600" dirty="0"/>
              <a:t/>
            </a:r>
            <a:br>
              <a:rPr lang="ro-RO" sz="1600" dirty="0"/>
            </a:br>
            <a:r>
              <a:rPr lang="ro-RO" sz="1600" dirty="0"/>
              <a:t>2) In </a:t>
            </a:r>
            <a:r>
              <a:rPr lang="ro-RO" sz="1600" dirty="0" err="1"/>
              <a:t>unitatile</a:t>
            </a:r>
            <a:r>
              <a:rPr lang="ro-RO" sz="1600" dirty="0"/>
              <a:t> de </a:t>
            </a:r>
            <a:r>
              <a:rPr lang="ro-RO" sz="1600" dirty="0" err="1"/>
              <a:t>invatamant</a:t>
            </a:r>
            <a:r>
              <a:rPr lang="ro-RO" sz="1600" dirty="0"/>
              <a:t> </a:t>
            </a:r>
            <a:r>
              <a:rPr lang="ro-RO" sz="1600" dirty="0" err="1"/>
              <a:t>prescolar</a:t>
            </a:r>
            <a:r>
              <a:rPr lang="ro-RO" sz="1600" dirty="0"/>
              <a:t>, primar si gimnazial obligatoriu se </a:t>
            </a:r>
            <a:r>
              <a:rPr lang="ro-RO" sz="1600" dirty="0" err="1"/>
              <a:t>desfasoara</a:t>
            </a:r>
            <a:r>
              <a:rPr lang="ro-RO" sz="1600" dirty="0"/>
              <a:t> cel </a:t>
            </a:r>
            <a:r>
              <a:rPr lang="ro-RO" sz="1600" dirty="0" err="1"/>
              <a:t>putin</a:t>
            </a:r>
            <a:r>
              <a:rPr lang="ro-RO" sz="1600" dirty="0"/>
              <a:t> o ora de </a:t>
            </a:r>
            <a:r>
              <a:rPr lang="ro-RO" sz="1600" dirty="0" err="1"/>
              <a:t>educatie</a:t>
            </a:r>
            <a:r>
              <a:rPr lang="ro-RO" sz="1600" dirty="0"/>
              <a:t> rutiera pe </a:t>
            </a:r>
            <a:r>
              <a:rPr lang="ro-RO" sz="1600" dirty="0" err="1"/>
              <a:t>saptamana</a:t>
            </a:r>
            <a:r>
              <a:rPr lang="ro-RO" sz="1600" dirty="0"/>
              <a:t>, </a:t>
            </a:r>
            <a:r>
              <a:rPr lang="ro-RO" sz="1600" dirty="0" err="1"/>
              <a:t>pe</a:t>
            </a:r>
            <a:r>
              <a:rPr lang="ro-RO" sz="1600" dirty="0"/>
              <a:t> parcursul anului </a:t>
            </a:r>
            <a:r>
              <a:rPr lang="ro-RO" sz="1600" dirty="0" err="1"/>
              <a:t>scolar</a:t>
            </a:r>
            <a:r>
              <a:rPr lang="ro-RO" sz="1600" dirty="0"/>
              <a:t>.</a:t>
            </a:r>
            <a:br>
              <a:rPr lang="ro-RO" sz="1600" dirty="0"/>
            </a:br>
            <a:r>
              <a:rPr lang="ro-RO" sz="1600" b="1" dirty="0"/>
              <a:t>Articolul 128 </a:t>
            </a:r>
            <a:r>
              <a:rPr lang="ro-RO" sz="1600" dirty="0"/>
              <a:t/>
            </a:r>
            <a:br>
              <a:rPr lang="ro-RO" sz="1600" dirty="0"/>
            </a:br>
            <a:r>
              <a:rPr lang="ro-RO" sz="1600" dirty="0"/>
              <a:t>(1) </a:t>
            </a:r>
            <a:r>
              <a:rPr lang="ro-RO" sz="1600" dirty="0" err="1"/>
              <a:t>Autoritatile</a:t>
            </a:r>
            <a:r>
              <a:rPr lang="ro-RO" sz="1600" dirty="0"/>
              <a:t> </a:t>
            </a:r>
            <a:r>
              <a:rPr lang="ro-RO" sz="1600" dirty="0" err="1"/>
              <a:t>administratiei</a:t>
            </a:r>
            <a:r>
              <a:rPr lang="ro-RO" sz="1600" dirty="0"/>
              <a:t> publice locale au </a:t>
            </a:r>
            <a:r>
              <a:rPr lang="ro-RO" sz="1600" dirty="0" err="1"/>
              <a:t>urmatoarele</a:t>
            </a:r>
            <a:r>
              <a:rPr lang="ro-RO" sz="1600" dirty="0"/>
              <a:t> </a:t>
            </a:r>
            <a:r>
              <a:rPr lang="ro-RO" sz="1600" dirty="0" err="1"/>
              <a:t>atributii</a:t>
            </a:r>
            <a:r>
              <a:rPr lang="ro-RO" sz="1600" dirty="0"/>
              <a:t>:</a:t>
            </a:r>
            <a:br>
              <a:rPr lang="ro-RO" sz="1600" dirty="0"/>
            </a:br>
            <a:r>
              <a:rPr lang="ro-RO" sz="1600" dirty="0"/>
              <a:t>i)</a:t>
            </a:r>
            <a:r>
              <a:rPr lang="ro-RO" sz="1600" dirty="0" err="1"/>
              <a:t>sprijina</a:t>
            </a:r>
            <a:r>
              <a:rPr lang="ro-RO" sz="1600" dirty="0"/>
              <a:t> </a:t>
            </a:r>
            <a:r>
              <a:rPr lang="ro-RO" sz="1600" dirty="0" err="1"/>
              <a:t>activitatile</a:t>
            </a:r>
            <a:r>
              <a:rPr lang="ro-RO" sz="1600" dirty="0"/>
              <a:t> organizate de Ministerul </a:t>
            </a:r>
            <a:r>
              <a:rPr lang="ro-RO" sz="1600" dirty="0" err="1"/>
              <a:t>Educatiei</a:t>
            </a:r>
            <a:r>
              <a:rPr lang="ro-RO" sz="1600" dirty="0"/>
              <a:t> si </a:t>
            </a:r>
            <a:r>
              <a:rPr lang="ro-RO" sz="1600" dirty="0" err="1"/>
              <a:t>Cercetarii</a:t>
            </a:r>
            <a:r>
              <a:rPr lang="ro-RO" sz="1600" dirty="0"/>
              <a:t> </a:t>
            </a:r>
            <a:r>
              <a:rPr lang="ro-RO" sz="1600" dirty="0" err="1"/>
              <a:t>si</a:t>
            </a:r>
            <a:r>
              <a:rPr lang="ro-RO" sz="1600" dirty="0"/>
              <a:t> de Ministerul </a:t>
            </a:r>
            <a:r>
              <a:rPr lang="ro-RO" sz="1600" dirty="0" err="1"/>
              <a:t>Administratiei</a:t>
            </a:r>
            <a:r>
              <a:rPr lang="ro-RO" sz="1600" dirty="0"/>
              <a:t> si Internelor pentru </a:t>
            </a:r>
            <a:r>
              <a:rPr lang="ro-RO" sz="1600" dirty="0" err="1"/>
              <a:t>educatia</a:t>
            </a:r>
            <a:r>
              <a:rPr lang="ro-RO" sz="1600" dirty="0"/>
              <a:t> rutiera a elevilor.</a:t>
            </a:r>
            <a:br>
              <a:rPr lang="ro-RO" sz="1600" dirty="0"/>
            </a:br>
            <a:endParaRPr lang="en-US" sz="1600" dirty="0"/>
          </a:p>
          <a:p>
            <a:endParaRPr lang="en-US" dirty="0"/>
          </a:p>
        </p:txBody>
      </p:sp>
    </p:spTree>
    <p:extLst>
      <p:ext uri="{BB962C8B-B14F-4D97-AF65-F5344CB8AC3E}">
        <p14:creationId xmlns:p14="http://schemas.microsoft.com/office/powerpoint/2010/main" xmlns="" val="3945791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2800" b="1" dirty="0">
                <a:latin typeface="Cambria" pitchFamily="18" charset="0"/>
              </a:rPr>
              <a:t>Proiecte prioritare</a:t>
            </a:r>
            <a:endParaRPr lang="en-US" sz="2800" b="1" dirty="0">
              <a:latin typeface="Cambria" pitchFamily="18" charset="0"/>
            </a:endParaRPr>
          </a:p>
        </p:txBody>
      </p:sp>
      <p:sp>
        <p:nvSpPr>
          <p:cNvPr id="3" name="Content Placeholder 2"/>
          <p:cNvSpPr>
            <a:spLocks noGrp="1"/>
          </p:cNvSpPr>
          <p:nvPr>
            <p:ph idx="1"/>
          </p:nvPr>
        </p:nvSpPr>
        <p:spPr>
          <a:xfrm>
            <a:off x="1259633" y="1340768"/>
            <a:ext cx="7274768" cy="4570454"/>
          </a:xfrm>
        </p:spPr>
        <p:txBody>
          <a:bodyPr>
            <a:noAutofit/>
          </a:bodyPr>
          <a:lstStyle/>
          <a:p>
            <a:pPr>
              <a:spcBef>
                <a:spcPct val="0"/>
              </a:spcBef>
              <a:buFont typeface="Wingdings" pitchFamily="2" charset="2"/>
              <a:buChar char="q"/>
              <a:defRPr/>
            </a:pPr>
            <a:r>
              <a:rPr lang="ro-RO" sz="1600" b="1" dirty="0">
                <a:latin typeface="Cambria" pitchFamily="18" charset="0"/>
              </a:rPr>
              <a:t>Proiecte prioritare </a:t>
            </a:r>
          </a:p>
          <a:p>
            <a:pPr>
              <a:spcBef>
                <a:spcPct val="0"/>
              </a:spcBef>
              <a:buFontTx/>
              <a:buChar char="-"/>
              <a:defRPr/>
            </a:pPr>
            <a:endParaRPr lang="ro-RO" sz="1600" dirty="0" smtClean="0">
              <a:latin typeface="Cambria" pitchFamily="18" charset="0"/>
            </a:endParaRPr>
          </a:p>
          <a:p>
            <a:pPr>
              <a:spcBef>
                <a:spcPct val="0"/>
              </a:spcBef>
              <a:buFontTx/>
              <a:buChar char="-"/>
              <a:defRPr/>
            </a:pPr>
            <a:r>
              <a:rPr lang="ro-RO" sz="1600" dirty="0">
                <a:latin typeface="Cambria" pitchFamily="18" charset="0"/>
              </a:rPr>
              <a:t>Dezvoltarea motivaţiei educaționale atât a profesorilor, cât și a elevilor</a:t>
            </a:r>
            <a:r>
              <a:rPr lang="ro-RO" sz="1600" dirty="0" smtClean="0">
                <a:latin typeface="Cambria" pitchFamily="18" charset="0"/>
              </a:rPr>
              <a:t>;</a:t>
            </a:r>
          </a:p>
          <a:p>
            <a:pPr>
              <a:spcBef>
                <a:spcPct val="0"/>
              </a:spcBef>
              <a:buFontTx/>
              <a:buChar char="-"/>
              <a:defRPr/>
            </a:pPr>
            <a:r>
              <a:rPr lang="ro-RO" sz="1600" dirty="0" smtClean="0">
                <a:latin typeface="Cambria" pitchFamily="18" charset="0"/>
              </a:rPr>
              <a:t>Creșterea </a:t>
            </a:r>
            <a:r>
              <a:rPr lang="ro-RO" sz="1600" dirty="0">
                <a:latin typeface="Cambria" pitchFamily="18" charset="0"/>
              </a:rPr>
              <a:t>performanței educaționale; </a:t>
            </a:r>
          </a:p>
          <a:p>
            <a:pPr>
              <a:spcBef>
                <a:spcPct val="0"/>
              </a:spcBef>
              <a:buFontTx/>
              <a:buChar char="-"/>
              <a:defRPr/>
            </a:pPr>
            <a:r>
              <a:rPr lang="ro-RO" sz="1600" dirty="0" smtClean="0">
                <a:latin typeface="Cambria" pitchFamily="18" charset="0"/>
              </a:rPr>
              <a:t>Prevenirea </a:t>
            </a:r>
            <a:r>
              <a:rPr lang="ro-RO" sz="1600" dirty="0">
                <a:latin typeface="Cambria" pitchFamily="18" charset="0"/>
              </a:rPr>
              <a:t>abandonului şi reducerea </a:t>
            </a:r>
            <a:r>
              <a:rPr lang="ro-RO" sz="1600" dirty="0" smtClean="0">
                <a:latin typeface="Cambria" pitchFamily="18" charset="0"/>
              </a:rPr>
              <a:t>absenteismului;</a:t>
            </a:r>
            <a:endParaRPr lang="ro-RO" sz="1600" dirty="0">
              <a:latin typeface="Cambria" pitchFamily="18" charset="0"/>
            </a:endParaRPr>
          </a:p>
          <a:p>
            <a:pPr>
              <a:spcBef>
                <a:spcPct val="0"/>
              </a:spcBef>
              <a:buFontTx/>
              <a:buChar char="-"/>
              <a:defRPr/>
            </a:pPr>
            <a:r>
              <a:rPr lang="ro-RO" sz="1600" dirty="0" smtClean="0">
                <a:latin typeface="Cambria" pitchFamily="18" charset="0"/>
              </a:rPr>
              <a:t>Dezvoltarea </a:t>
            </a:r>
            <a:r>
              <a:rPr lang="ro-RO" sz="1600" dirty="0">
                <a:latin typeface="Cambria" pitchFamily="18" charset="0"/>
              </a:rPr>
              <a:t>motivaţiei pentru </a:t>
            </a:r>
            <a:r>
              <a:rPr lang="ro-RO" sz="1600" dirty="0" smtClean="0">
                <a:latin typeface="Cambria" pitchFamily="18" charset="0"/>
              </a:rPr>
              <a:t>învăţare;</a:t>
            </a:r>
            <a:endParaRPr lang="ro-RO" sz="1600" dirty="0">
              <a:latin typeface="Cambria" pitchFamily="18" charset="0"/>
            </a:endParaRPr>
          </a:p>
          <a:p>
            <a:pPr>
              <a:spcBef>
                <a:spcPct val="0"/>
              </a:spcBef>
              <a:buFontTx/>
              <a:buChar char="-"/>
              <a:defRPr/>
            </a:pPr>
            <a:r>
              <a:rPr lang="ro-RO" sz="1600" dirty="0">
                <a:latin typeface="Cambria" pitchFamily="18" charset="0"/>
              </a:rPr>
              <a:t>Reintegrarea şcolară a elevilor care au abandonat </a:t>
            </a:r>
            <a:r>
              <a:rPr lang="ro-RO" sz="1600" dirty="0" smtClean="0">
                <a:latin typeface="Cambria" pitchFamily="18" charset="0"/>
              </a:rPr>
              <a:t>şcoala;</a:t>
            </a:r>
            <a:endParaRPr lang="ro-RO" sz="1600" dirty="0">
              <a:latin typeface="Cambria" pitchFamily="18" charset="0"/>
            </a:endParaRPr>
          </a:p>
          <a:p>
            <a:pPr>
              <a:spcBef>
                <a:spcPct val="0"/>
              </a:spcBef>
              <a:buFontTx/>
              <a:buChar char="-"/>
              <a:defRPr/>
            </a:pPr>
            <a:r>
              <a:rPr lang="ro-RO" sz="1600" dirty="0">
                <a:latin typeface="Cambria" pitchFamily="18" charset="0"/>
              </a:rPr>
              <a:t> Cultura organizaţională a </a:t>
            </a:r>
            <a:r>
              <a:rPr lang="ro-RO" sz="1600" dirty="0" smtClean="0">
                <a:latin typeface="Cambria" pitchFamily="18" charset="0"/>
              </a:rPr>
              <a:t>şcolii.</a:t>
            </a:r>
            <a:endParaRPr lang="ro-RO" sz="1600" dirty="0">
              <a:latin typeface="Cambria" pitchFamily="18" charset="0"/>
            </a:endParaRPr>
          </a:p>
          <a:p>
            <a:pPr>
              <a:spcBef>
                <a:spcPct val="0"/>
              </a:spcBef>
              <a:buFontTx/>
              <a:buChar char="-"/>
              <a:defRPr/>
            </a:pPr>
            <a:endParaRPr lang="ro-RO" sz="1600" dirty="0">
              <a:latin typeface="Baskerville Old Face" pitchFamily="18" charset="0"/>
            </a:endParaRPr>
          </a:p>
          <a:p>
            <a:pPr marL="285750" indent="-285750">
              <a:spcBef>
                <a:spcPct val="0"/>
              </a:spcBef>
              <a:buFont typeface="Wingdings" pitchFamily="2" charset="2"/>
              <a:buChar char="q"/>
              <a:defRPr/>
            </a:pPr>
            <a:r>
              <a:rPr lang="ro-RO" sz="1600" b="1" dirty="0">
                <a:latin typeface="Cambria" pitchFamily="18" charset="0"/>
              </a:rPr>
              <a:t>Săptămâna “Să ştii mai multe, să fii mai bun!”</a:t>
            </a:r>
          </a:p>
          <a:p>
            <a:pPr>
              <a:spcBef>
                <a:spcPct val="0"/>
              </a:spcBef>
              <a:buFontTx/>
              <a:buChar char="-"/>
              <a:defRPr/>
            </a:pPr>
            <a:endParaRPr lang="ro-RO" sz="1600" dirty="0">
              <a:latin typeface="Cambria" pitchFamily="18" charset="0"/>
            </a:endParaRPr>
          </a:p>
          <a:p>
            <a:pPr>
              <a:spcBef>
                <a:spcPct val="0"/>
              </a:spcBef>
              <a:buFontTx/>
              <a:buChar char="-"/>
              <a:defRPr/>
            </a:pPr>
            <a:r>
              <a:rPr lang="ro-RO" sz="1600" dirty="0">
                <a:solidFill>
                  <a:srgbClr val="FF0000"/>
                </a:solidFill>
                <a:latin typeface="Cambria" pitchFamily="18" charset="0"/>
              </a:rPr>
              <a:t>Lecţii învăţate – </a:t>
            </a:r>
            <a:r>
              <a:rPr lang="ro-RO" sz="1600" dirty="0" smtClean="0">
                <a:solidFill>
                  <a:srgbClr val="FF0000"/>
                </a:solidFill>
                <a:latin typeface="Cambria" pitchFamily="18" charset="0"/>
              </a:rPr>
              <a:t>2015</a:t>
            </a:r>
            <a:endParaRPr lang="ro-RO" sz="1600" dirty="0">
              <a:solidFill>
                <a:srgbClr val="FF0000"/>
              </a:solidFill>
              <a:latin typeface="Cambria" pitchFamily="18" charset="0"/>
            </a:endParaRPr>
          </a:p>
          <a:p>
            <a:pPr>
              <a:spcBef>
                <a:spcPct val="0"/>
              </a:spcBef>
              <a:buFont typeface="Arial" charset="0"/>
              <a:buChar char="•"/>
              <a:defRPr/>
            </a:pPr>
            <a:r>
              <a:rPr lang="ro-RO" sz="1600" b="1" dirty="0" smtClean="0">
                <a:latin typeface="Cambria" pitchFamily="18" charset="0"/>
              </a:rPr>
              <a:t>COLECTAREA ȘI IMPLEMENTAREA IDEILOR ELEVILOR</a:t>
            </a:r>
            <a:r>
              <a:rPr lang="ro-RO" sz="1600" dirty="0" smtClean="0">
                <a:latin typeface="Cambria" pitchFamily="18" charset="0"/>
              </a:rPr>
              <a:t>!</a:t>
            </a:r>
          </a:p>
          <a:p>
            <a:pPr>
              <a:spcBef>
                <a:spcPct val="0"/>
              </a:spcBef>
              <a:buFont typeface="Arial" charset="0"/>
              <a:buChar char="•"/>
              <a:defRPr/>
            </a:pPr>
            <a:r>
              <a:rPr lang="ro-RO" sz="1600" b="1" dirty="0" smtClean="0">
                <a:latin typeface="Cambria" pitchFamily="18" charset="0"/>
              </a:rPr>
              <a:t>COOPTAREA ELEVILOR ÎN PREGĂTIREA ȘI IMPLEMENTAREA ACTIVITĂȚILOR! </a:t>
            </a:r>
          </a:p>
          <a:p>
            <a:pPr>
              <a:spcBef>
                <a:spcPct val="0"/>
              </a:spcBef>
              <a:buFont typeface="Arial" charset="0"/>
              <a:buChar char="•"/>
              <a:defRPr/>
            </a:pPr>
            <a:r>
              <a:rPr lang="ro-RO" sz="1600" b="1" dirty="0" smtClean="0">
                <a:latin typeface="Cambria" pitchFamily="18" charset="0"/>
              </a:rPr>
              <a:t>PREGĂTIREA RESPONSABILĂ A PROGRAMULUI DE ACTIVITĂȚI!</a:t>
            </a:r>
          </a:p>
          <a:p>
            <a:pPr>
              <a:spcBef>
                <a:spcPct val="0"/>
              </a:spcBef>
              <a:buFont typeface="Arial" charset="0"/>
              <a:buChar char="•"/>
              <a:defRPr/>
            </a:pPr>
            <a:r>
              <a:rPr lang="ro-RO" sz="1600" dirty="0" smtClean="0">
                <a:latin typeface="Cambria" pitchFamily="18" charset="0"/>
              </a:rPr>
              <a:t>necesitatea </a:t>
            </a:r>
            <a:r>
              <a:rPr lang="ro-RO" sz="1600" dirty="0">
                <a:latin typeface="Cambria" pitchFamily="18" charset="0"/>
              </a:rPr>
              <a:t>cursurilor de formare pentru </a:t>
            </a:r>
            <a:r>
              <a:rPr lang="ro-RO" sz="1400" dirty="0">
                <a:latin typeface="Cambria" pitchFamily="18" charset="0"/>
              </a:rPr>
              <a:t>consilierii educativi și </a:t>
            </a:r>
            <a:r>
              <a:rPr lang="ro-RO" sz="1400" dirty="0" smtClean="0">
                <a:latin typeface="Cambria" pitchFamily="18" charset="0"/>
              </a:rPr>
              <a:t>pentru cadrele </a:t>
            </a:r>
            <a:r>
              <a:rPr lang="ro-RO" sz="1400" dirty="0">
                <a:latin typeface="Cambria" pitchFamily="18" charset="0"/>
              </a:rPr>
              <a:t>didactice– în domeniul activităţilor extraşcolare datorită nivelului perimat de pregătire al </a:t>
            </a:r>
            <a:r>
              <a:rPr lang="ro-RO" sz="1400" dirty="0" smtClean="0">
                <a:latin typeface="Cambria" pitchFamily="18" charset="0"/>
              </a:rPr>
              <a:t>acestora. </a:t>
            </a:r>
          </a:p>
          <a:p>
            <a:pPr marL="0" indent="0">
              <a:spcBef>
                <a:spcPct val="0"/>
              </a:spcBef>
              <a:buNone/>
              <a:defRPr/>
            </a:pPr>
            <a:endParaRPr lang="ro-RO" sz="1400" dirty="0">
              <a:latin typeface="Baskerville Old Face" pitchFamily="18" charset="0"/>
            </a:endParaRPr>
          </a:p>
          <a:p>
            <a:pPr>
              <a:spcBef>
                <a:spcPct val="0"/>
              </a:spcBef>
              <a:defRPr/>
            </a:pPr>
            <a:endParaRPr lang="en-US" sz="1400" dirty="0">
              <a:latin typeface="Baskerville Old Face" pitchFamily="18" charset="0"/>
            </a:endParaRPr>
          </a:p>
        </p:txBody>
      </p:sp>
    </p:spTree>
    <p:extLst>
      <p:ext uri="{BB962C8B-B14F-4D97-AF65-F5344CB8AC3E}">
        <p14:creationId xmlns:p14="http://schemas.microsoft.com/office/powerpoint/2010/main" xmlns="" val="3519689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611560" y="404664"/>
            <a:ext cx="7672105" cy="3777622"/>
          </a:xfrm>
        </p:spPr>
        <p:txBody>
          <a:bodyPr>
            <a:noAutofit/>
          </a:bodyPr>
          <a:lstStyle/>
          <a:p>
            <a:pPr algn="just"/>
            <a:r>
              <a:rPr lang="ro-RO" sz="1400" b="1" dirty="0" smtClean="0">
                <a:solidFill>
                  <a:srgbClr val="002060"/>
                </a:solidFill>
              </a:rPr>
              <a:t>2</a:t>
            </a:r>
            <a:r>
              <a:rPr lang="ro-RO" sz="1400" b="1" dirty="0" smtClean="0">
                <a:solidFill>
                  <a:schemeClr val="accent2">
                    <a:lumMod val="50000"/>
                  </a:schemeClr>
                </a:solidFill>
                <a:latin typeface="Times New Roman" panose="02020603050405020304" pitchFamily="18" charset="0"/>
                <a:cs typeface="Times New Roman" panose="02020603050405020304" pitchFamily="18" charset="0"/>
              </a:rPr>
              <a:t>. Priorități ale educației pentru anul școlar 2015-2016 </a:t>
            </a:r>
            <a:endParaRPr lang="ro-RO" sz="1400" dirty="0" smtClean="0">
              <a:solidFill>
                <a:schemeClr val="accent2">
                  <a:lumMod val="50000"/>
                </a:schemeClr>
              </a:solidFill>
              <a:latin typeface="Times New Roman" panose="02020603050405020304" pitchFamily="18" charset="0"/>
              <a:cs typeface="Times New Roman" panose="02020603050405020304" pitchFamily="18" charset="0"/>
            </a:endParaRPr>
          </a:p>
          <a:p>
            <a:pPr algn="just">
              <a:buNone/>
            </a:pPr>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 </a:t>
            </a:r>
          </a:p>
          <a:p>
            <a:pPr algn="just"/>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2.1.  Priorități ale educației pentru anul școlar 2015-2016 - învățământ preuniversitar</a:t>
            </a:r>
            <a:r>
              <a:rPr lang="ro-RO" sz="1400" b="1" dirty="0" smtClean="0">
                <a:solidFill>
                  <a:schemeClr val="accent2">
                    <a:lumMod val="50000"/>
                  </a:schemeClr>
                </a:solidFill>
                <a:latin typeface="Times New Roman" panose="02020603050405020304" pitchFamily="18" charset="0"/>
                <a:cs typeface="Times New Roman" panose="02020603050405020304" pitchFamily="18" charset="0"/>
              </a:rPr>
              <a:t>. Propuneri de activități de monitorizare și consiliere, în scopul îmbunătățirii calității educației, la nivelul inspectoratului școlar județean și la nivel național;</a:t>
            </a:r>
          </a:p>
          <a:p>
            <a:pPr algn="just"/>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2.2. Măsuri care trebuie întreprinse la nivelul unității de învățământ în scopul asigurării calității procesului instructiv-educativ, cu accent pe:</a:t>
            </a:r>
          </a:p>
          <a:p>
            <a:pPr algn="just">
              <a:buNone/>
            </a:pPr>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	- aspectele vizând reducerea absenteismului, </a:t>
            </a:r>
          </a:p>
          <a:p>
            <a:pPr algn="just">
              <a:buNone/>
            </a:pPr>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	- tratarea diferențiată și individualizarea predării - învățării - evaluării astfel încât să se asigure progresul școlar al tuturor elevilor,</a:t>
            </a:r>
          </a:p>
          <a:p>
            <a:pPr algn="just">
              <a:buNone/>
            </a:pPr>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	- parcurgerea integrală a programei școlare, în vederea atingerii standardelor naționale și a susținerii cu succes de către elevi a examenelor naționale,</a:t>
            </a:r>
          </a:p>
          <a:p>
            <a:pPr algn="just">
              <a:buNone/>
            </a:pPr>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	- evaluarea continuă a elevilor și aplicarea evaluării cu scopul orientării și optimizării procesului de învățare.</a:t>
            </a:r>
          </a:p>
          <a:p>
            <a:pPr algn="just"/>
            <a:r>
              <a:rPr lang="ro-RO" sz="1400" dirty="0" smtClean="0">
                <a:solidFill>
                  <a:schemeClr val="accent2">
                    <a:lumMod val="50000"/>
                  </a:schemeClr>
                </a:solidFill>
                <a:latin typeface="Times New Roman" panose="02020603050405020304" pitchFamily="18" charset="0"/>
                <a:cs typeface="Times New Roman" panose="02020603050405020304" pitchFamily="18" charset="0"/>
              </a:rPr>
              <a:t>2.3. Elaborarea și implementarea de programe/proiecte/activități de abilitare curriculară pe discipline de studiu/niveluri de studiu, cu accent pe: proiectare curriculară, evaluarea la clasă, evaluarea la examenele naționale și la competițiile școlare</a:t>
            </a:r>
            <a:endParaRPr lang="ro-RO" sz="1400"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01490795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ro-RO" sz="2800" b="1" dirty="0" smtClean="0">
                <a:latin typeface="Cambria" pitchFamily="18" charset="0"/>
              </a:rPr>
              <a:t>Programe internaționale, naționale</a:t>
            </a:r>
            <a:endParaRPr lang="en-US" sz="2800" b="1" dirty="0">
              <a:latin typeface="Cambria" pitchFamily="18" charset="0"/>
            </a:endParaRPr>
          </a:p>
        </p:txBody>
      </p:sp>
      <p:sp>
        <p:nvSpPr>
          <p:cNvPr id="5" name="Content Placeholder 4"/>
          <p:cNvSpPr>
            <a:spLocks noGrp="1"/>
          </p:cNvSpPr>
          <p:nvPr>
            <p:ph idx="1"/>
          </p:nvPr>
        </p:nvSpPr>
        <p:spPr>
          <a:xfrm>
            <a:off x="228600" y="1219200"/>
            <a:ext cx="8763000" cy="5257800"/>
          </a:xfrm>
        </p:spPr>
        <p:txBody>
          <a:bodyPr>
            <a:noAutofit/>
          </a:bodyPr>
          <a:lstStyle/>
          <a:p>
            <a:pPr>
              <a:spcBef>
                <a:spcPct val="0"/>
              </a:spcBef>
              <a:buFont typeface="Wingdings" pitchFamily="2" charset="2"/>
              <a:buChar char="q"/>
              <a:defRPr/>
            </a:pPr>
            <a:r>
              <a:rPr lang="ro-RO" sz="1200" dirty="0" smtClean="0">
                <a:latin typeface="Cambria" pitchFamily="18" charset="0"/>
              </a:rPr>
              <a:t>Proiectul </a:t>
            </a:r>
            <a:r>
              <a:rPr lang="ro-RO" sz="1200" i="1" dirty="0" smtClean="0">
                <a:latin typeface="Cambria" pitchFamily="18" charset="0"/>
              </a:rPr>
              <a:t>Educaţia </a:t>
            </a:r>
            <a:r>
              <a:rPr lang="ro-RO" sz="1200" i="1" dirty="0">
                <a:latin typeface="Cambria" pitchFamily="18" charset="0"/>
              </a:rPr>
              <a:t>globală </a:t>
            </a:r>
            <a:r>
              <a:rPr lang="ro-RO" sz="1200" dirty="0">
                <a:latin typeface="Cambria" pitchFamily="18" charset="0"/>
              </a:rPr>
              <a:t>– </a:t>
            </a:r>
            <a:r>
              <a:rPr lang="ro-RO" sz="1200" dirty="0" smtClean="0">
                <a:latin typeface="Cambria" pitchFamily="18" charset="0"/>
              </a:rPr>
              <a:t>201</a:t>
            </a:r>
            <a:r>
              <a:rPr lang="en-US" sz="1200" dirty="0" smtClean="0">
                <a:latin typeface="Cambria" pitchFamily="18" charset="0"/>
              </a:rPr>
              <a:t>5</a:t>
            </a:r>
            <a:r>
              <a:rPr lang="ro-RO" sz="1200" dirty="0" smtClean="0">
                <a:latin typeface="Cambria" pitchFamily="18" charset="0"/>
              </a:rPr>
              <a:t>- 201</a:t>
            </a:r>
            <a:r>
              <a:rPr lang="en-US" sz="1200" dirty="0" smtClean="0">
                <a:latin typeface="Cambria" pitchFamily="18" charset="0"/>
              </a:rPr>
              <a:t>6</a:t>
            </a:r>
            <a:r>
              <a:rPr lang="ro-RO" sz="1200" dirty="0" smtClean="0">
                <a:latin typeface="Cambria" pitchFamily="18" charset="0"/>
              </a:rPr>
              <a:t> </a:t>
            </a:r>
            <a:r>
              <a:rPr lang="ro-RO" sz="1200" dirty="0">
                <a:latin typeface="Cambria" pitchFamily="18" charset="0"/>
              </a:rPr>
              <a:t>- Tema “Egalitatea trebuie să fie reală” </a:t>
            </a:r>
            <a:r>
              <a:rPr lang="en-US" sz="1200" i="1" dirty="0">
                <a:latin typeface="Cambria" pitchFamily="18" charset="0"/>
              </a:rPr>
              <a:t>www.coe.int/t/dg4/nscentre</a:t>
            </a:r>
            <a:endParaRPr lang="ro-RO" sz="1200" dirty="0">
              <a:latin typeface="Cambria" pitchFamily="18" charset="0"/>
            </a:endParaRPr>
          </a:p>
          <a:p>
            <a:pPr>
              <a:spcBef>
                <a:spcPct val="0"/>
              </a:spcBef>
              <a:buFont typeface="Wingdings" pitchFamily="2" charset="2"/>
              <a:buChar char="q"/>
              <a:defRPr/>
            </a:pPr>
            <a:r>
              <a:rPr lang="ro-RO" sz="1200" dirty="0">
                <a:latin typeface="Cambria" pitchFamily="18" charset="0"/>
              </a:rPr>
              <a:t>Proiectul </a:t>
            </a:r>
            <a:r>
              <a:rPr lang="ro-RO" sz="1200" i="1" dirty="0">
                <a:latin typeface="Cambria" pitchFamily="18" charset="0"/>
              </a:rPr>
              <a:t>Europa în şcoală </a:t>
            </a:r>
            <a:r>
              <a:rPr lang="ro-RO" sz="1200" dirty="0">
                <a:latin typeface="Cambria" pitchFamily="18" charset="0"/>
              </a:rPr>
              <a:t>– </a:t>
            </a:r>
            <a:r>
              <a:rPr lang="ro-RO" sz="1200" dirty="0" smtClean="0">
                <a:latin typeface="Cambria" pitchFamily="18" charset="0"/>
              </a:rPr>
              <a:t>201</a:t>
            </a:r>
            <a:r>
              <a:rPr lang="en-US" sz="1200" dirty="0" smtClean="0">
                <a:latin typeface="Cambria" pitchFamily="18" charset="0"/>
              </a:rPr>
              <a:t>5</a:t>
            </a:r>
            <a:r>
              <a:rPr lang="ro-RO" sz="1200" dirty="0" smtClean="0">
                <a:latin typeface="Cambria" pitchFamily="18" charset="0"/>
              </a:rPr>
              <a:t>- 201</a:t>
            </a:r>
            <a:r>
              <a:rPr lang="en-US" sz="1200" dirty="0" smtClean="0">
                <a:latin typeface="Cambria" pitchFamily="18" charset="0"/>
              </a:rPr>
              <a:t>6</a:t>
            </a:r>
            <a:r>
              <a:rPr lang="ro-RO" sz="1200" dirty="0" smtClean="0">
                <a:latin typeface="Cambria" pitchFamily="18" charset="0"/>
              </a:rPr>
              <a:t>  </a:t>
            </a:r>
            <a:r>
              <a:rPr lang="ro-RO" sz="1200" dirty="0">
                <a:latin typeface="Cambria" pitchFamily="18" charset="0"/>
              </a:rPr>
              <a:t>- Tema ” Stop violenței împotriva fetelor și femeilor</a:t>
            </a:r>
            <a:r>
              <a:rPr lang="ro-RO" sz="1200" dirty="0" smtClean="0">
                <a:latin typeface="Cambria" pitchFamily="18" charset="0"/>
              </a:rPr>
              <a:t>”</a:t>
            </a:r>
          </a:p>
          <a:p>
            <a:pPr>
              <a:spcBef>
                <a:spcPct val="0"/>
              </a:spcBef>
              <a:buFont typeface="Wingdings" pitchFamily="2" charset="2"/>
              <a:buChar char="q"/>
              <a:defRPr/>
            </a:pPr>
            <a:r>
              <a:rPr lang="ro-RO" sz="1200" dirty="0" smtClean="0">
                <a:latin typeface="Cambria" pitchFamily="18" charset="0"/>
              </a:rPr>
              <a:t>Proiectul </a:t>
            </a:r>
            <a:r>
              <a:rPr lang="ro-RO" sz="1200" i="1" dirty="0" err="1" smtClean="0">
                <a:latin typeface="Cambria" pitchFamily="18" charset="0"/>
              </a:rPr>
              <a:t>Euroscola</a:t>
            </a:r>
            <a:endParaRPr lang="ro-RO" sz="1200" i="1" dirty="0">
              <a:latin typeface="Cambria" pitchFamily="18" charset="0"/>
            </a:endParaRPr>
          </a:p>
          <a:p>
            <a:pPr>
              <a:spcBef>
                <a:spcPct val="0"/>
              </a:spcBef>
              <a:buFont typeface="Wingdings" pitchFamily="2" charset="2"/>
              <a:buChar char="q"/>
              <a:defRPr/>
            </a:pPr>
            <a:r>
              <a:rPr lang="ro-RO" sz="1200" dirty="0" smtClean="0">
                <a:latin typeface="Cambria" pitchFamily="18" charset="0"/>
              </a:rPr>
              <a:t>Educaţie </a:t>
            </a:r>
            <a:r>
              <a:rPr lang="ro-RO" sz="1200" dirty="0">
                <a:latin typeface="Cambria" pitchFamily="18" charset="0"/>
              </a:rPr>
              <a:t>pentru cetăţenie democratică</a:t>
            </a:r>
          </a:p>
          <a:p>
            <a:pPr>
              <a:spcBef>
                <a:spcPct val="0"/>
              </a:spcBef>
              <a:buFont typeface="Wingdings" pitchFamily="2" charset="2"/>
              <a:buChar char="q"/>
              <a:defRPr/>
            </a:pPr>
            <a:r>
              <a:rPr lang="ro-RO" sz="1200" dirty="0" smtClean="0">
                <a:latin typeface="Cambria" pitchFamily="18" charset="0"/>
              </a:rPr>
              <a:t>Educaţie </a:t>
            </a:r>
            <a:r>
              <a:rPr lang="ro-RO" sz="1200" dirty="0">
                <a:latin typeface="Cambria" pitchFamily="18" charset="0"/>
              </a:rPr>
              <a:t>prin media</a:t>
            </a:r>
          </a:p>
          <a:p>
            <a:pPr>
              <a:spcBef>
                <a:spcPct val="0"/>
              </a:spcBef>
              <a:buFont typeface="Wingdings" pitchFamily="2" charset="2"/>
              <a:buChar char="q"/>
              <a:defRPr/>
            </a:pPr>
            <a:r>
              <a:rPr lang="ro-RO" sz="1200" dirty="0">
                <a:latin typeface="Cambria" pitchFamily="18" charset="0"/>
              </a:rPr>
              <a:t>Creează-ţi mediul – </a:t>
            </a:r>
            <a:r>
              <a:rPr lang="ro-RO" sz="1200" i="1" dirty="0" err="1">
                <a:latin typeface="Cambria" pitchFamily="18" charset="0"/>
              </a:rPr>
              <a:t>www.lectiaverde.ro</a:t>
            </a:r>
            <a:endParaRPr lang="ro-RO" sz="1200" i="1" dirty="0">
              <a:latin typeface="Cambria" pitchFamily="18" charset="0"/>
            </a:endParaRPr>
          </a:p>
          <a:p>
            <a:pPr>
              <a:spcBef>
                <a:spcPct val="0"/>
              </a:spcBef>
              <a:buFont typeface="Wingdings" pitchFamily="2" charset="2"/>
              <a:buChar char="q"/>
              <a:defRPr/>
            </a:pPr>
            <a:r>
              <a:rPr lang="ro-RO" sz="1200" dirty="0" smtClean="0">
                <a:latin typeface="Cambria" pitchFamily="18" charset="0"/>
              </a:rPr>
              <a:t>Avocatul elevului</a:t>
            </a:r>
          </a:p>
          <a:p>
            <a:pPr>
              <a:spcBef>
                <a:spcPct val="0"/>
              </a:spcBef>
              <a:buFont typeface="Wingdings" pitchFamily="2" charset="2"/>
              <a:buChar char="q"/>
              <a:defRPr/>
            </a:pPr>
            <a:r>
              <a:rPr lang="ro-RO" sz="1200" i="1" dirty="0">
                <a:latin typeface="Cambria" pitchFamily="18" charset="0"/>
              </a:rPr>
              <a:t>Teatrul în educație – </a:t>
            </a:r>
            <a:r>
              <a:rPr lang="ro-RO" sz="1200" i="1" dirty="0" smtClean="0">
                <a:latin typeface="Cambria" pitchFamily="18" charset="0"/>
              </a:rPr>
              <a:t>Conferințe</a:t>
            </a:r>
            <a:r>
              <a:rPr lang="en-US" sz="1200" i="1" dirty="0" smtClean="0">
                <a:latin typeface="Cambria" pitchFamily="18" charset="0"/>
              </a:rPr>
              <a:t> </a:t>
            </a:r>
            <a:r>
              <a:rPr lang="ro-RO" sz="1200" i="1" dirty="0" smtClean="0">
                <a:latin typeface="Cambria" pitchFamily="18" charset="0"/>
              </a:rPr>
              <a:t>- </a:t>
            </a:r>
            <a:r>
              <a:rPr lang="ro-RO" sz="1200" i="1" dirty="0">
                <a:latin typeface="Cambria" pitchFamily="18" charset="0"/>
              </a:rPr>
              <a:t>Sibiu (octombrie 2015), Cluj-Napoca (noiembrie 2015)</a:t>
            </a:r>
          </a:p>
          <a:p>
            <a:pPr>
              <a:spcBef>
                <a:spcPct val="0"/>
              </a:spcBef>
              <a:buFont typeface="Wingdings" pitchFamily="2" charset="2"/>
              <a:buChar char="q"/>
              <a:defRPr/>
            </a:pPr>
            <a:r>
              <a:rPr lang="ro-RO" sz="1200" i="1" dirty="0">
                <a:latin typeface="Cambria" pitchFamily="18" charset="0"/>
              </a:rPr>
              <a:t>Ora de creativitate – platformă online de resurse educaționale – </a:t>
            </a:r>
            <a:r>
              <a:rPr lang="ro-RO" sz="1200" i="1" dirty="0" err="1">
                <a:latin typeface="Cambria" pitchFamily="18" charset="0"/>
              </a:rPr>
              <a:t>www.oradecreativitate.ro</a:t>
            </a:r>
            <a:endParaRPr lang="ro-RO" sz="1200" i="1" dirty="0">
              <a:latin typeface="Cambria" pitchFamily="18" charset="0"/>
            </a:endParaRPr>
          </a:p>
          <a:p>
            <a:pPr>
              <a:spcBef>
                <a:spcPct val="0"/>
              </a:spcBef>
              <a:buFontTx/>
              <a:buChar char="-"/>
              <a:defRPr/>
            </a:pPr>
            <a:endParaRPr lang="ro-RO" sz="1200" dirty="0" smtClean="0">
              <a:latin typeface="Cambria" pitchFamily="18" charset="0"/>
            </a:endParaRPr>
          </a:p>
          <a:p>
            <a:pPr>
              <a:spcBef>
                <a:spcPct val="0"/>
              </a:spcBef>
              <a:buFontTx/>
              <a:buChar char="-"/>
              <a:defRPr/>
            </a:pPr>
            <a:r>
              <a:rPr lang="ro-RO" sz="1200" dirty="0" smtClean="0">
                <a:latin typeface="Cambria" pitchFamily="18" charset="0"/>
              </a:rPr>
              <a:t>PROIECTE NOI – 2015 – 2016</a:t>
            </a:r>
          </a:p>
          <a:p>
            <a:pPr>
              <a:spcBef>
                <a:spcPct val="0"/>
              </a:spcBef>
              <a:buFontTx/>
              <a:buChar char="-"/>
              <a:defRPr/>
            </a:pPr>
            <a:r>
              <a:rPr lang="ro-RO" sz="1200" dirty="0" smtClean="0">
                <a:latin typeface="Cambria" pitchFamily="18" charset="0"/>
              </a:rPr>
              <a:t>- Proiectul ”</a:t>
            </a:r>
            <a:r>
              <a:rPr lang="ro-RO" sz="1200" dirty="0" err="1" smtClean="0">
                <a:latin typeface="Cambria" pitchFamily="18" charset="0"/>
              </a:rPr>
              <a:t>Tedi</a:t>
            </a:r>
            <a:r>
              <a:rPr lang="ro-RO" sz="1200" dirty="0" smtClean="0">
                <a:latin typeface="Cambria" pitchFamily="18" charset="0"/>
              </a:rPr>
              <a:t> - Școala siguranței” – destinat elevilor din clasa I – la nivel național; </a:t>
            </a:r>
          </a:p>
          <a:p>
            <a:pPr>
              <a:spcBef>
                <a:spcPct val="0"/>
              </a:spcBef>
              <a:buFontTx/>
              <a:buChar char="-"/>
              <a:defRPr/>
            </a:pPr>
            <a:r>
              <a:rPr lang="ro-RO" sz="1200" dirty="0" smtClean="0">
                <a:latin typeface="Cambria" pitchFamily="18" charset="0"/>
              </a:rPr>
              <a:t>- Proiectul ”Igiena de nota 10” – destinat elevilor din clasele I – IV – la nivel național.</a:t>
            </a:r>
          </a:p>
          <a:p>
            <a:pPr>
              <a:spcBef>
                <a:spcPct val="0"/>
              </a:spcBef>
              <a:buFontTx/>
              <a:buChar char="-"/>
              <a:defRPr/>
            </a:pPr>
            <a:endParaRPr lang="ro-RO" sz="1200" dirty="0">
              <a:latin typeface="Cambria" pitchFamily="18" charset="0"/>
            </a:endParaRPr>
          </a:p>
          <a:p>
            <a:pPr marL="285750" indent="-285750">
              <a:spcBef>
                <a:spcPct val="0"/>
              </a:spcBef>
              <a:buFont typeface="Wingdings" pitchFamily="2" charset="2"/>
              <a:buChar char="q"/>
              <a:defRPr/>
            </a:pPr>
            <a:r>
              <a:rPr lang="ro-RO" sz="1200" b="1" dirty="0">
                <a:latin typeface="Cambria" pitchFamily="18" charset="0"/>
              </a:rPr>
              <a:t>Educaţie rutieră </a:t>
            </a:r>
            <a:endParaRPr lang="ro-RO" sz="1200" b="1" dirty="0" smtClean="0">
              <a:latin typeface="Cambria" pitchFamily="18" charset="0"/>
            </a:endParaRPr>
          </a:p>
          <a:p>
            <a:pPr marL="285750" indent="-285750">
              <a:spcBef>
                <a:spcPct val="0"/>
              </a:spcBef>
              <a:buFont typeface="Wingdings" pitchFamily="2" charset="2"/>
              <a:buChar char="q"/>
              <a:defRPr/>
            </a:pPr>
            <a:r>
              <a:rPr lang="ro-RO" sz="1200" dirty="0" smtClean="0">
                <a:latin typeface="Cambria" pitchFamily="18" charset="0"/>
              </a:rPr>
              <a:t>Programa </a:t>
            </a:r>
            <a:r>
              <a:rPr lang="ro-RO" sz="1200" dirty="0">
                <a:latin typeface="Cambria" pitchFamily="18" charset="0"/>
              </a:rPr>
              <a:t>școlară pentru disciplina opțională ”Educație pentru prevenirea riscului rutier”, destinată învățământului primar și aprobată prin OMECS nr. 3542/27.03.2015. </a:t>
            </a:r>
          </a:p>
          <a:p>
            <a:pPr>
              <a:spcBef>
                <a:spcPct val="0"/>
              </a:spcBef>
              <a:buFontTx/>
              <a:buChar char="-"/>
              <a:defRPr/>
            </a:pPr>
            <a:r>
              <a:rPr lang="ro-RO" sz="1200" dirty="0">
                <a:latin typeface="Cambria" pitchFamily="18" charset="0"/>
              </a:rPr>
              <a:t>T</a:t>
            </a:r>
            <a:r>
              <a:rPr lang="ro-RO" sz="1200" dirty="0" smtClean="0">
                <a:latin typeface="Cambria" pitchFamily="18" charset="0"/>
              </a:rPr>
              <a:t>ematica </a:t>
            </a:r>
            <a:r>
              <a:rPr lang="ro-RO" sz="1200" dirty="0">
                <a:latin typeface="Cambria" pitchFamily="18" charset="0"/>
              </a:rPr>
              <a:t>actualizată</a:t>
            </a:r>
          </a:p>
          <a:p>
            <a:pPr>
              <a:spcBef>
                <a:spcPct val="0"/>
              </a:spcBef>
              <a:buFontTx/>
              <a:buChar char="-"/>
              <a:defRPr/>
            </a:pPr>
            <a:r>
              <a:rPr lang="ro-RO" sz="1200" dirty="0">
                <a:latin typeface="Cambria" pitchFamily="18" charset="0"/>
              </a:rPr>
              <a:t>Soft educaţional – educaţie rutieră </a:t>
            </a:r>
            <a:r>
              <a:rPr lang="ro-RO" sz="1200" i="1" dirty="0" err="1">
                <a:latin typeface="Cambria" pitchFamily="18" charset="0"/>
              </a:rPr>
              <a:t>AdRisk</a:t>
            </a:r>
            <a:endParaRPr lang="ro-RO" sz="1200" i="1" dirty="0">
              <a:latin typeface="Cambria" pitchFamily="18" charset="0"/>
            </a:endParaRPr>
          </a:p>
          <a:p>
            <a:pPr>
              <a:spcBef>
                <a:spcPct val="0"/>
              </a:spcBef>
              <a:buFontTx/>
              <a:buChar char="-"/>
              <a:defRPr/>
            </a:pPr>
            <a:r>
              <a:rPr lang="ro-RO" sz="1200" dirty="0" smtClean="0">
                <a:latin typeface="Cambria" pitchFamily="18" charset="0"/>
              </a:rPr>
              <a:t>Programul </a:t>
            </a:r>
            <a:r>
              <a:rPr lang="ro-RO" sz="1200" dirty="0">
                <a:latin typeface="Cambria" pitchFamily="18" charset="0"/>
              </a:rPr>
              <a:t>de activități vizat de ISJ – </a:t>
            </a:r>
            <a:r>
              <a:rPr lang="ro-RO" sz="1200" dirty="0" smtClean="0">
                <a:latin typeface="Cambria" pitchFamily="18" charset="0"/>
              </a:rPr>
              <a:t>IPJ</a:t>
            </a:r>
          </a:p>
          <a:p>
            <a:pPr>
              <a:spcBef>
                <a:spcPct val="0"/>
              </a:spcBef>
              <a:buFontTx/>
              <a:buChar char="-"/>
              <a:defRPr/>
            </a:pPr>
            <a:r>
              <a:rPr lang="ro-RO" sz="1200" dirty="0" smtClean="0">
                <a:latin typeface="Cambria" pitchFamily="18" charset="0"/>
              </a:rPr>
              <a:t>Proiectul </a:t>
            </a:r>
            <a:r>
              <a:rPr lang="ro-RO" sz="1200" i="1" dirty="0" smtClean="0">
                <a:latin typeface="Cambria" pitchFamily="18" charset="0"/>
              </a:rPr>
              <a:t>Caravana isteților – </a:t>
            </a:r>
            <a:r>
              <a:rPr lang="ro-RO" sz="1200" dirty="0">
                <a:latin typeface="Cambria" pitchFamily="18" charset="0"/>
              </a:rPr>
              <a:t>se pot trimite materiale sau se poate participa la emisiuni în direct. (Contact: dna Gabriela </a:t>
            </a:r>
            <a:r>
              <a:rPr lang="ro-RO" sz="1200" dirty="0" err="1">
                <a:latin typeface="Cambria" pitchFamily="18" charset="0"/>
              </a:rPr>
              <a:t>Calițescu</a:t>
            </a:r>
            <a:r>
              <a:rPr lang="ro-RO" sz="1200" dirty="0">
                <a:latin typeface="Cambria" pitchFamily="18" charset="0"/>
              </a:rPr>
              <a:t> – 0762090780</a:t>
            </a:r>
            <a:r>
              <a:rPr lang="ro-RO" sz="1200" dirty="0" smtClean="0">
                <a:latin typeface="Cambria" pitchFamily="18" charset="0"/>
              </a:rPr>
              <a:t>).</a:t>
            </a:r>
            <a:endParaRPr lang="ro-RO" sz="1200" dirty="0">
              <a:latin typeface="Cambria" pitchFamily="18" charset="0"/>
            </a:endParaRPr>
          </a:p>
          <a:p>
            <a:pPr>
              <a:spcBef>
                <a:spcPct val="0"/>
              </a:spcBef>
              <a:buFontTx/>
              <a:buChar char="-"/>
              <a:defRPr/>
            </a:pPr>
            <a:endParaRPr lang="ro-RO" sz="1200" dirty="0">
              <a:latin typeface="Cambria" pitchFamily="18" charset="0"/>
            </a:endParaRPr>
          </a:p>
          <a:p>
            <a:pPr marL="285750" indent="-285750">
              <a:spcBef>
                <a:spcPct val="0"/>
              </a:spcBef>
              <a:buFont typeface="Wingdings" pitchFamily="2" charset="2"/>
              <a:buChar char="q"/>
              <a:defRPr/>
            </a:pPr>
            <a:r>
              <a:rPr lang="ro-RO" sz="1200" b="1" dirty="0">
                <a:latin typeface="Cambria" pitchFamily="18" charset="0"/>
              </a:rPr>
              <a:t>Educație pentru situații de urgență</a:t>
            </a:r>
          </a:p>
          <a:p>
            <a:pPr>
              <a:spcBef>
                <a:spcPct val="0"/>
              </a:spcBef>
              <a:buFontTx/>
              <a:buChar char="-"/>
              <a:defRPr/>
            </a:pPr>
            <a:r>
              <a:rPr lang="ro-RO" sz="1200" dirty="0" smtClean="0">
                <a:latin typeface="Cambria" pitchFamily="18" charset="0"/>
              </a:rPr>
              <a:t>Programul </a:t>
            </a:r>
            <a:r>
              <a:rPr lang="ro-RO" sz="1200" dirty="0">
                <a:latin typeface="Cambria" pitchFamily="18" charset="0"/>
              </a:rPr>
              <a:t>de activități vizat de ISJ – </a:t>
            </a:r>
            <a:r>
              <a:rPr lang="ro-RO" sz="1200" dirty="0" smtClean="0">
                <a:latin typeface="Cambria" pitchFamily="18" charset="0"/>
              </a:rPr>
              <a:t>IPJ</a:t>
            </a:r>
          </a:p>
          <a:p>
            <a:r>
              <a:rPr lang="ro-RO" sz="1200" dirty="0" smtClean="0">
                <a:latin typeface="Cambria" pitchFamily="18" charset="0"/>
              </a:rPr>
              <a:t>Ghidul de </a:t>
            </a:r>
            <a:r>
              <a:rPr lang="ro-RO" sz="1200" dirty="0">
                <a:latin typeface="Cambria" pitchFamily="18" charset="0"/>
              </a:rPr>
              <a:t>organizare şi desfăşurare a evacuării din construcţii cu destinaţia de unităţi de învăţământ în cazul manifestării unei situaţii de urgenţă generată de producerea unui incendiu  sau a unui </a:t>
            </a:r>
            <a:r>
              <a:rPr lang="ro-RO" sz="1200" dirty="0" smtClean="0">
                <a:latin typeface="Cambria" pitchFamily="18" charset="0"/>
              </a:rPr>
              <a:t>seism – se poate descărca de pe site-ul </a:t>
            </a:r>
            <a:r>
              <a:rPr lang="ro-RO" sz="1200" dirty="0" err="1" smtClean="0">
                <a:latin typeface="Cambria" pitchFamily="18" charset="0"/>
                <a:hlinkClick r:id="rId2"/>
              </a:rPr>
              <a:t>www.edu.ro</a:t>
            </a:r>
            <a:r>
              <a:rPr lang="ro-RO" sz="1200" dirty="0" smtClean="0">
                <a:latin typeface="Cambria" pitchFamily="18" charset="0"/>
              </a:rPr>
              <a:t> – Învățământ  preuniversitar – Activități educative</a:t>
            </a:r>
            <a:endParaRPr lang="en-US" sz="1200" dirty="0">
              <a:latin typeface="Cambria" pitchFamily="18" charset="0"/>
            </a:endParaRPr>
          </a:p>
          <a:p>
            <a:pPr>
              <a:spcBef>
                <a:spcPct val="0"/>
              </a:spcBef>
              <a:buFontTx/>
              <a:buChar char="-"/>
              <a:defRPr/>
            </a:pPr>
            <a:endParaRPr lang="ro-RO" sz="1200" dirty="0">
              <a:latin typeface="Cambria" pitchFamily="18" charset="0"/>
            </a:endParaRPr>
          </a:p>
          <a:p>
            <a:pPr>
              <a:spcBef>
                <a:spcPct val="0"/>
              </a:spcBef>
              <a:defRPr/>
            </a:pPr>
            <a:endParaRPr lang="ro-RO" sz="1200" dirty="0">
              <a:latin typeface="Garamond" pitchFamily="18" charset="0"/>
            </a:endParaRPr>
          </a:p>
          <a:p>
            <a:endParaRPr lang="en-US" sz="1200" dirty="0"/>
          </a:p>
        </p:txBody>
      </p:sp>
    </p:spTree>
    <p:extLst>
      <p:ext uri="{BB962C8B-B14F-4D97-AF65-F5344CB8AC3E}">
        <p14:creationId xmlns:p14="http://schemas.microsoft.com/office/powerpoint/2010/main" xmlns="" val="94030413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ro-RO" sz="2000" b="1" dirty="0" smtClean="0">
                <a:latin typeface="Cambria" pitchFamily="18" charset="0"/>
              </a:rPr>
              <a:t>PROIECTAREA ACTIVITĂȚILOR EXTRAȘCOLARE, ca factor corector / potențator al educației – la nivelul unității de învățământ</a:t>
            </a:r>
            <a:endParaRPr lang="en-US" sz="2000" b="1" dirty="0">
              <a:latin typeface="Cambria" pitchFamily="18" charset="0"/>
            </a:endParaRPr>
          </a:p>
        </p:txBody>
      </p:sp>
      <p:sp>
        <p:nvSpPr>
          <p:cNvPr id="3" name="Content Placeholder 2"/>
          <p:cNvSpPr>
            <a:spLocks noGrp="1"/>
          </p:cNvSpPr>
          <p:nvPr>
            <p:ph idx="1"/>
          </p:nvPr>
        </p:nvSpPr>
        <p:spPr/>
        <p:txBody>
          <a:bodyPr>
            <a:normAutofit fontScale="92500" lnSpcReduction="20000"/>
          </a:bodyPr>
          <a:lstStyle/>
          <a:p>
            <a:r>
              <a:rPr lang="ro-RO" dirty="0" smtClean="0">
                <a:latin typeface="Cambria" pitchFamily="18" charset="0"/>
              </a:rPr>
              <a:t>PAȘII DE URMAT…</a:t>
            </a:r>
          </a:p>
          <a:p>
            <a:pPr marL="0" indent="0">
              <a:buNone/>
            </a:pPr>
            <a:r>
              <a:rPr lang="ro-RO" sz="1400" dirty="0" smtClean="0">
                <a:latin typeface="Cambria" pitchFamily="18" charset="0"/>
              </a:rPr>
              <a:t>1. </a:t>
            </a:r>
            <a:r>
              <a:rPr lang="ro-RO" sz="1600" dirty="0" smtClean="0">
                <a:latin typeface="Cambria" pitchFamily="18" charset="0"/>
              </a:rPr>
              <a:t>Analiza situației școlare a elevilor (rezultate,participări la concursuri, frecvență școlară, abandon, comportament etc.) </a:t>
            </a:r>
          </a:p>
          <a:p>
            <a:pPr marL="0" indent="0">
              <a:buNone/>
            </a:pPr>
            <a:r>
              <a:rPr lang="ro-RO" sz="1600" dirty="0" smtClean="0">
                <a:latin typeface="Cambria" pitchFamily="18" charset="0"/>
              </a:rPr>
              <a:t>2. Analiza participării și implicării elevilor la activitățile desfășurate în cadrul săptămânii </a:t>
            </a:r>
            <a:r>
              <a:rPr lang="ro-RO" sz="1600" i="1" dirty="0" smtClean="0">
                <a:latin typeface="Cambria" pitchFamily="18" charset="0"/>
              </a:rPr>
              <a:t>Școala altfel!</a:t>
            </a:r>
          </a:p>
          <a:p>
            <a:pPr marL="0" indent="0">
              <a:buNone/>
            </a:pPr>
            <a:r>
              <a:rPr lang="ro-RO" sz="1600" dirty="0">
                <a:latin typeface="Cambria" pitchFamily="18" charset="0"/>
              </a:rPr>
              <a:t>3</a:t>
            </a:r>
            <a:r>
              <a:rPr lang="ro-RO" sz="1600" dirty="0" smtClean="0">
                <a:latin typeface="Cambria" pitchFamily="18" charset="0"/>
              </a:rPr>
              <a:t>. Identificarea și analiza opțiunilor și intereselor elevilor</a:t>
            </a:r>
          </a:p>
          <a:p>
            <a:pPr marL="0" indent="0">
              <a:buNone/>
            </a:pPr>
            <a:r>
              <a:rPr lang="ro-RO" sz="1600" dirty="0" smtClean="0">
                <a:latin typeface="Cambria" pitchFamily="18" charset="0"/>
              </a:rPr>
              <a:t>4. Analiza motivației școlare</a:t>
            </a:r>
          </a:p>
          <a:p>
            <a:pPr marL="0" indent="0">
              <a:buNone/>
            </a:pPr>
            <a:r>
              <a:rPr lang="ro-RO" sz="1600" dirty="0" smtClean="0">
                <a:latin typeface="Cambria" pitchFamily="18" charset="0"/>
              </a:rPr>
              <a:t>5. Proiectarea activităților extrașcolare, astfel încât să contribuie la:</a:t>
            </a:r>
          </a:p>
          <a:p>
            <a:pPr>
              <a:buFont typeface="Wingdings" pitchFamily="2" charset="2"/>
              <a:buChar char="ü"/>
            </a:pPr>
            <a:r>
              <a:rPr lang="ro-RO" sz="1600" dirty="0" smtClean="0">
                <a:latin typeface="Cambria" pitchFamily="18" charset="0"/>
              </a:rPr>
              <a:t>Creșterea frecvenței și motivației școlare; </a:t>
            </a:r>
          </a:p>
          <a:p>
            <a:pPr>
              <a:buFont typeface="Wingdings" pitchFamily="2" charset="2"/>
              <a:buChar char="ü"/>
            </a:pPr>
            <a:r>
              <a:rPr lang="ro-RO" sz="1600" dirty="0" smtClean="0">
                <a:latin typeface="Cambria" pitchFamily="18" charset="0"/>
              </a:rPr>
              <a:t>Creșterea performanței școlare; </a:t>
            </a:r>
          </a:p>
          <a:p>
            <a:pPr>
              <a:buFont typeface="Wingdings" pitchFamily="2" charset="2"/>
              <a:buChar char="ü"/>
            </a:pPr>
            <a:r>
              <a:rPr lang="ro-RO" sz="1600" dirty="0" smtClean="0">
                <a:latin typeface="Cambria" pitchFamily="18" charset="0"/>
              </a:rPr>
              <a:t>Rezolvarea unor probleme comportamentale; </a:t>
            </a:r>
          </a:p>
          <a:p>
            <a:pPr>
              <a:buFont typeface="Wingdings" pitchFamily="2" charset="2"/>
              <a:buChar char="ü"/>
            </a:pPr>
            <a:r>
              <a:rPr lang="ro-RO" sz="1600" dirty="0" smtClean="0">
                <a:latin typeface="Cambria" pitchFamily="18" charset="0"/>
              </a:rPr>
              <a:t>Stimularea învățării; </a:t>
            </a:r>
          </a:p>
          <a:p>
            <a:pPr>
              <a:buFont typeface="Wingdings" pitchFamily="2" charset="2"/>
              <a:buChar char="ü"/>
            </a:pPr>
            <a:r>
              <a:rPr lang="ro-RO" sz="1600" dirty="0" smtClean="0">
                <a:latin typeface="Cambria" pitchFamily="18" charset="0"/>
              </a:rPr>
              <a:t>Dezvoltarea personală a elevilor.</a:t>
            </a:r>
            <a:endParaRPr lang="en-US" sz="1600" dirty="0">
              <a:latin typeface="Cambria" pitchFamily="18" charset="0"/>
            </a:endParaRPr>
          </a:p>
        </p:txBody>
      </p:sp>
    </p:spTree>
    <p:extLst>
      <p:ext uri="{BB962C8B-B14F-4D97-AF65-F5344CB8AC3E}">
        <p14:creationId xmlns:p14="http://schemas.microsoft.com/office/powerpoint/2010/main" xmlns="" val="11956702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45201" y="260648"/>
            <a:ext cx="6589199" cy="576064"/>
          </a:xfrm>
        </p:spPr>
        <p:txBody>
          <a:bodyPr>
            <a:normAutofit fontScale="90000"/>
          </a:bodyPr>
          <a:lstStyle/>
          <a:p>
            <a:r>
              <a:rPr lang="ro-RO" dirty="0">
                <a:solidFill>
                  <a:schemeClr val="tx1"/>
                </a:solidFill>
                <a:latin typeface="Cambria" pitchFamily="18" charset="0"/>
                <a:cs typeface="Rod" pitchFamily="49" charset="-79"/>
              </a:rPr>
              <a:t>ACTE NORMATIVE</a:t>
            </a:r>
            <a:endParaRPr lang="en-US" dirty="0">
              <a:solidFill>
                <a:schemeClr val="tx1"/>
              </a:solidFill>
              <a:latin typeface="Cambria" pitchFamily="18" charset="0"/>
            </a:endParaRPr>
          </a:p>
        </p:txBody>
      </p:sp>
      <p:sp>
        <p:nvSpPr>
          <p:cNvPr id="3" name="Content Placeholder 2"/>
          <p:cNvSpPr>
            <a:spLocks noGrp="1"/>
          </p:cNvSpPr>
          <p:nvPr>
            <p:ph idx="1"/>
          </p:nvPr>
        </p:nvSpPr>
        <p:spPr>
          <a:xfrm>
            <a:off x="395536" y="764704"/>
            <a:ext cx="8496943" cy="5760640"/>
          </a:xfrm>
        </p:spPr>
        <p:txBody>
          <a:bodyPr>
            <a:normAutofit fontScale="25000" lnSpcReduction="20000"/>
          </a:bodyPr>
          <a:lstStyle/>
          <a:p>
            <a:pPr algn="just">
              <a:buFont typeface="Wingdings" pitchFamily="2" charset="2"/>
              <a:buChar char="q"/>
              <a:defRPr/>
            </a:pPr>
            <a:r>
              <a:rPr lang="en-US" sz="5600" dirty="0">
                <a:solidFill>
                  <a:srgbClr val="FF0000"/>
                </a:solidFill>
                <a:latin typeface="Cambria" pitchFamily="18" charset="0"/>
                <a:cs typeface="Rod" pitchFamily="49" charset="-79"/>
              </a:rPr>
              <a:t>OM nr. 4624/2015(</a:t>
            </a:r>
            <a:r>
              <a:rPr lang="en-US" sz="5600" dirty="0" err="1">
                <a:solidFill>
                  <a:srgbClr val="FF0000"/>
                </a:solidFill>
                <a:latin typeface="Cambria" pitchFamily="18" charset="0"/>
                <a:cs typeface="Rod" pitchFamily="49" charset="-79"/>
              </a:rPr>
              <a:t>noul</a:t>
            </a:r>
            <a:r>
              <a:rPr lang="en-US" sz="5600" dirty="0">
                <a:solidFill>
                  <a:srgbClr val="FF0000"/>
                </a:solidFill>
                <a:latin typeface="Cambria" pitchFamily="18" charset="0"/>
                <a:cs typeface="Rod" pitchFamily="49" charset="-79"/>
              </a:rPr>
              <a:t> </a:t>
            </a:r>
            <a:r>
              <a:rPr lang="en-US" sz="5600" dirty="0" err="1">
                <a:solidFill>
                  <a:srgbClr val="FF0000"/>
                </a:solidFill>
                <a:latin typeface="Cambria" pitchFamily="18" charset="0"/>
                <a:cs typeface="Rod" pitchFamily="49" charset="-79"/>
              </a:rPr>
              <a:t>regulament</a:t>
            </a:r>
            <a:r>
              <a:rPr lang="en-US" sz="5600" dirty="0">
                <a:solidFill>
                  <a:srgbClr val="FF0000"/>
                </a:solidFill>
                <a:latin typeface="Cambria" pitchFamily="18" charset="0"/>
                <a:cs typeface="Rod" pitchFamily="49" charset="-79"/>
              </a:rPr>
              <a:t> de </a:t>
            </a:r>
            <a:r>
              <a:rPr lang="en-US" sz="5600" dirty="0" err="1">
                <a:solidFill>
                  <a:srgbClr val="FF0000"/>
                </a:solidFill>
                <a:latin typeface="Cambria" pitchFamily="18" charset="0"/>
                <a:cs typeface="Rod" pitchFamily="49" charset="-79"/>
              </a:rPr>
              <a:t>organizare</a:t>
            </a:r>
            <a:r>
              <a:rPr lang="en-US" sz="5600" dirty="0">
                <a:solidFill>
                  <a:srgbClr val="FF0000"/>
                </a:solidFill>
                <a:latin typeface="Cambria" pitchFamily="18" charset="0"/>
                <a:cs typeface="Rod" pitchFamily="49" charset="-79"/>
              </a:rPr>
              <a:t> </a:t>
            </a:r>
            <a:r>
              <a:rPr lang="ro-RO" sz="5600" dirty="0">
                <a:solidFill>
                  <a:srgbClr val="FF0000"/>
                </a:solidFill>
                <a:latin typeface="Cambria" pitchFamily="18" charset="0"/>
                <a:cs typeface="Rod" pitchFamily="49" charset="-79"/>
              </a:rPr>
              <a:t>și funcționare a palatelor și cluburilor copiilor)</a:t>
            </a:r>
            <a:r>
              <a:rPr lang="en-US" sz="5600" dirty="0">
                <a:solidFill>
                  <a:srgbClr val="FF0000"/>
                </a:solidFill>
                <a:latin typeface="Cambria" pitchFamily="18" charset="0"/>
                <a:cs typeface="Rod" pitchFamily="49" charset="-79"/>
              </a:rPr>
              <a:t> – </a:t>
            </a:r>
            <a:r>
              <a:rPr lang="en-US" sz="5600" dirty="0" err="1">
                <a:solidFill>
                  <a:srgbClr val="FF0000"/>
                </a:solidFill>
                <a:latin typeface="Cambria" pitchFamily="18" charset="0"/>
                <a:cs typeface="Rod" pitchFamily="49" charset="-79"/>
              </a:rPr>
              <a:t>privind</a:t>
            </a:r>
            <a:r>
              <a:rPr lang="ro-RO" sz="5600" dirty="0">
                <a:solidFill>
                  <a:srgbClr val="FF0000"/>
                </a:solidFill>
                <a:latin typeface="Cambria" pitchFamily="18" charset="0"/>
                <a:cs typeface="Rod" pitchFamily="49" charset="-79"/>
              </a:rPr>
              <a:t> </a:t>
            </a:r>
            <a:r>
              <a:rPr lang="en-US" sz="5600" dirty="0">
                <a:solidFill>
                  <a:srgbClr val="FF0000"/>
                </a:solidFill>
                <a:latin typeface="Cambria" pitchFamily="18" charset="0"/>
                <a:cs typeface="Rod" pitchFamily="49" charset="-79"/>
              </a:rPr>
              <a:t> </a:t>
            </a:r>
            <a:r>
              <a:rPr lang="en-US" sz="5600" dirty="0" err="1">
                <a:solidFill>
                  <a:srgbClr val="FF0000"/>
                </a:solidFill>
                <a:latin typeface="Cambria" pitchFamily="18" charset="0"/>
                <a:cs typeface="Rod" pitchFamily="49" charset="-79"/>
              </a:rPr>
              <a:t>modificarea</a:t>
            </a:r>
            <a:r>
              <a:rPr lang="en-US" sz="5600" dirty="0">
                <a:solidFill>
                  <a:srgbClr val="FF0000"/>
                </a:solidFill>
                <a:latin typeface="Cambria" pitchFamily="18" charset="0"/>
                <a:cs typeface="Rod" pitchFamily="49" charset="-79"/>
              </a:rPr>
              <a:t> </a:t>
            </a:r>
            <a:r>
              <a:rPr lang="en-US" sz="5600" dirty="0" err="1">
                <a:solidFill>
                  <a:srgbClr val="FF0000"/>
                </a:solidFill>
                <a:latin typeface="Cambria" pitchFamily="18" charset="0"/>
                <a:cs typeface="Rod" pitchFamily="49" charset="-79"/>
              </a:rPr>
              <a:t>Anexei</a:t>
            </a:r>
            <a:r>
              <a:rPr lang="en-US" sz="5600" dirty="0">
                <a:solidFill>
                  <a:srgbClr val="FF0000"/>
                </a:solidFill>
                <a:latin typeface="Cambria" pitchFamily="18" charset="0"/>
                <a:cs typeface="Rod" pitchFamily="49" charset="-79"/>
              </a:rPr>
              <a:t> nr. 1 la </a:t>
            </a:r>
            <a:r>
              <a:rPr lang="ro-RO" sz="5600" dirty="0">
                <a:solidFill>
                  <a:srgbClr val="FF0000"/>
                </a:solidFill>
                <a:latin typeface="Cambria" pitchFamily="18" charset="0"/>
                <a:cs typeface="Rod" pitchFamily="49" charset="-79"/>
              </a:rPr>
              <a:t>OM nr. 5567/2011</a:t>
            </a:r>
            <a:r>
              <a:rPr lang="en-US" sz="5600" dirty="0">
                <a:solidFill>
                  <a:srgbClr val="FF0000"/>
                </a:solidFill>
                <a:latin typeface="Cambria" pitchFamily="18" charset="0"/>
                <a:cs typeface="Rod" pitchFamily="49" charset="-79"/>
              </a:rPr>
              <a:t>;</a:t>
            </a:r>
            <a:r>
              <a:rPr lang="ro-RO" sz="5600" dirty="0">
                <a:solidFill>
                  <a:srgbClr val="FF0000"/>
                </a:solidFill>
                <a:latin typeface="Cambria" pitchFamily="18" charset="0"/>
                <a:cs typeface="Rod" pitchFamily="49" charset="-79"/>
              </a:rPr>
              <a:t> (MO nr. 599/7.08.2015)</a:t>
            </a:r>
            <a:endParaRPr lang="en-US" sz="5600" dirty="0">
              <a:solidFill>
                <a:srgbClr val="FF0000"/>
              </a:solidFill>
              <a:latin typeface="Cambria" pitchFamily="18" charset="0"/>
              <a:cs typeface="Rod" pitchFamily="49" charset="-79"/>
            </a:endParaRPr>
          </a:p>
          <a:p>
            <a:pPr algn="just">
              <a:buFont typeface="Wingdings" pitchFamily="2" charset="2"/>
              <a:buChar char="q"/>
              <a:defRPr/>
            </a:pPr>
            <a:r>
              <a:rPr lang="ro-RO" sz="5600" dirty="0">
                <a:latin typeface="Cambria" pitchFamily="18" charset="0"/>
                <a:cs typeface="Rod" pitchFamily="49" charset="-79"/>
              </a:rPr>
              <a:t>OM nr. 4865/16.08.2011 – privind stabilirea obligaţiei didactice pentru personalul de conducere;</a:t>
            </a:r>
          </a:p>
          <a:p>
            <a:pPr algn="just">
              <a:buFont typeface="Wingdings" pitchFamily="2" charset="2"/>
              <a:buChar char="q"/>
              <a:defRPr/>
            </a:pPr>
            <a:r>
              <a:rPr lang="ro-RO" sz="5600" dirty="0">
                <a:solidFill>
                  <a:srgbClr val="FF0000"/>
                </a:solidFill>
                <a:latin typeface="Cambria" pitchFamily="18" charset="0"/>
                <a:cs typeface="Rod" pitchFamily="49" charset="-79"/>
              </a:rPr>
              <a:t>OM nr. </a:t>
            </a:r>
            <a:r>
              <a:rPr lang="en-US" sz="5600" dirty="0">
                <a:solidFill>
                  <a:srgbClr val="FF0000"/>
                </a:solidFill>
                <a:latin typeface="Cambria" pitchFamily="18" charset="0"/>
                <a:cs typeface="Rod" pitchFamily="49" charset="-79"/>
              </a:rPr>
              <a:t>4496</a:t>
            </a:r>
            <a:r>
              <a:rPr lang="ro-RO" sz="5600" dirty="0">
                <a:solidFill>
                  <a:srgbClr val="FF0000"/>
                </a:solidFill>
                <a:latin typeface="Cambria" pitchFamily="18" charset="0"/>
                <a:cs typeface="Rod" pitchFamily="49" charset="-79"/>
              </a:rPr>
              <a:t>/201</a:t>
            </a:r>
            <a:r>
              <a:rPr lang="en-US" sz="5600" dirty="0">
                <a:solidFill>
                  <a:srgbClr val="FF0000"/>
                </a:solidFill>
                <a:latin typeface="Cambria" pitchFamily="18" charset="0"/>
                <a:cs typeface="Rod" pitchFamily="49" charset="-79"/>
              </a:rPr>
              <a:t>5</a:t>
            </a:r>
            <a:r>
              <a:rPr lang="ro-RO" sz="5600" dirty="0">
                <a:solidFill>
                  <a:srgbClr val="FF0000"/>
                </a:solidFill>
                <a:latin typeface="Cambria" pitchFamily="18" charset="0"/>
                <a:cs typeface="Rod" pitchFamily="49" charset="-79"/>
              </a:rPr>
              <a:t> – privind structura anului şcolar 201</a:t>
            </a:r>
            <a:r>
              <a:rPr lang="en-US" sz="5600" dirty="0">
                <a:solidFill>
                  <a:srgbClr val="FF0000"/>
                </a:solidFill>
                <a:latin typeface="Cambria" pitchFamily="18" charset="0"/>
                <a:cs typeface="Rod" pitchFamily="49" charset="-79"/>
              </a:rPr>
              <a:t>5</a:t>
            </a:r>
            <a:r>
              <a:rPr lang="ro-RO" sz="5600" dirty="0">
                <a:solidFill>
                  <a:srgbClr val="FF0000"/>
                </a:solidFill>
                <a:latin typeface="Cambria" pitchFamily="18" charset="0"/>
                <a:cs typeface="Rod" pitchFamily="49" charset="-79"/>
              </a:rPr>
              <a:t> – 201</a:t>
            </a:r>
            <a:r>
              <a:rPr lang="en-US" sz="5600" dirty="0">
                <a:solidFill>
                  <a:srgbClr val="FF0000"/>
                </a:solidFill>
                <a:latin typeface="Cambria" pitchFamily="18" charset="0"/>
                <a:cs typeface="Rod" pitchFamily="49" charset="-79"/>
              </a:rPr>
              <a:t>6</a:t>
            </a:r>
            <a:r>
              <a:rPr lang="ro-RO" sz="5600" dirty="0">
                <a:solidFill>
                  <a:srgbClr val="FF0000"/>
                </a:solidFill>
                <a:latin typeface="Cambria" pitchFamily="18" charset="0"/>
                <a:cs typeface="Rod" pitchFamily="49" charset="-79"/>
              </a:rPr>
              <a:t>;</a:t>
            </a:r>
          </a:p>
          <a:p>
            <a:pPr algn="just">
              <a:buFont typeface="Wingdings" pitchFamily="2" charset="2"/>
              <a:buChar char="q"/>
              <a:defRPr/>
            </a:pPr>
            <a:r>
              <a:rPr lang="ro-RO" sz="5600" dirty="0">
                <a:latin typeface="Cambria" pitchFamily="18" charset="0"/>
                <a:cs typeface="Rod" pitchFamily="49" charset="-79"/>
              </a:rPr>
              <a:t>OM nr. 5547/06.10.2011 – privind aprobarea Regulamentului de inspecție a unităților de învățământ preuniversitar;</a:t>
            </a:r>
          </a:p>
          <a:p>
            <a:pPr algn="just">
              <a:buFont typeface="Wingdings" pitchFamily="2" charset="2"/>
              <a:buChar char="q"/>
              <a:defRPr/>
            </a:pPr>
            <a:r>
              <a:rPr lang="ro-RO" sz="5600" dirty="0">
                <a:latin typeface="Cambria" pitchFamily="18" charset="0"/>
                <a:cs typeface="Rod" pitchFamily="49" charset="-79"/>
              </a:rPr>
              <a:t> </a:t>
            </a:r>
            <a:r>
              <a:rPr lang="en-US" sz="5600" dirty="0">
                <a:latin typeface="Cambria" pitchFamily="18" charset="0"/>
                <a:cs typeface="Rod" pitchFamily="49" charset="-79"/>
              </a:rPr>
              <a:t>ORDIN   Nr. 946/04.06.2005</a:t>
            </a:r>
            <a:r>
              <a:rPr lang="ro-RO" sz="5600" dirty="0">
                <a:latin typeface="Cambria" pitchFamily="18" charset="0"/>
                <a:cs typeface="Rod" pitchFamily="49" charset="-79"/>
              </a:rPr>
              <a:t> - </a:t>
            </a:r>
            <a:r>
              <a:rPr lang="en-US" sz="5600" dirty="0" err="1">
                <a:latin typeface="Cambria" pitchFamily="18" charset="0"/>
                <a:cs typeface="Rod" pitchFamily="49" charset="-79"/>
              </a:rPr>
              <a:t>pentru</a:t>
            </a:r>
            <a:r>
              <a:rPr lang="en-US" sz="5600" dirty="0">
                <a:latin typeface="Cambria" pitchFamily="18" charset="0"/>
                <a:cs typeface="Rod" pitchFamily="49" charset="-79"/>
              </a:rPr>
              <a:t> </a:t>
            </a:r>
            <a:r>
              <a:rPr lang="en-US" sz="5600" dirty="0" err="1">
                <a:latin typeface="Cambria" pitchFamily="18" charset="0"/>
                <a:cs typeface="Rod" pitchFamily="49" charset="-79"/>
              </a:rPr>
              <a:t>aprobarea</a:t>
            </a:r>
            <a:r>
              <a:rPr lang="en-US" sz="5600" dirty="0">
                <a:latin typeface="Cambria" pitchFamily="18" charset="0"/>
                <a:cs typeface="Rod" pitchFamily="49" charset="-79"/>
              </a:rPr>
              <a:t> </a:t>
            </a:r>
            <a:r>
              <a:rPr lang="en-US" sz="5600" dirty="0" err="1">
                <a:latin typeface="Cambria" pitchFamily="18" charset="0"/>
                <a:cs typeface="Rod" pitchFamily="49" charset="-79"/>
              </a:rPr>
              <a:t>Codului</a:t>
            </a:r>
            <a:r>
              <a:rPr lang="en-US" sz="5600" dirty="0">
                <a:latin typeface="Cambria" pitchFamily="18" charset="0"/>
                <a:cs typeface="Rod" pitchFamily="49" charset="-79"/>
              </a:rPr>
              <a:t> </a:t>
            </a:r>
            <a:r>
              <a:rPr lang="en-US" sz="5600" dirty="0" err="1">
                <a:latin typeface="Cambria" pitchFamily="18" charset="0"/>
                <a:cs typeface="Rod" pitchFamily="49" charset="-79"/>
              </a:rPr>
              <a:t>controlului</a:t>
            </a:r>
            <a:r>
              <a:rPr lang="en-US" sz="5600" dirty="0">
                <a:latin typeface="Cambria" pitchFamily="18" charset="0"/>
                <a:cs typeface="Rod" pitchFamily="49" charset="-79"/>
              </a:rPr>
              <a:t> intern, </a:t>
            </a:r>
            <a:r>
              <a:rPr lang="en-US" sz="5600" dirty="0" err="1">
                <a:latin typeface="Cambria" pitchFamily="18" charset="0"/>
                <a:cs typeface="Rod" pitchFamily="49" charset="-79"/>
              </a:rPr>
              <a:t>cuprinzând</a:t>
            </a:r>
            <a:r>
              <a:rPr lang="en-US" sz="5600" dirty="0">
                <a:latin typeface="Cambria" pitchFamily="18" charset="0"/>
                <a:cs typeface="Rod" pitchFamily="49" charset="-79"/>
              </a:rPr>
              <a:t> </a:t>
            </a:r>
            <a:r>
              <a:rPr lang="en-US" sz="5600" dirty="0" err="1">
                <a:latin typeface="Cambria" pitchFamily="18" charset="0"/>
                <a:cs typeface="Rod" pitchFamily="49" charset="-79"/>
              </a:rPr>
              <a:t>standardele</a:t>
            </a:r>
            <a:r>
              <a:rPr lang="en-US" sz="5600" dirty="0">
                <a:latin typeface="Cambria" pitchFamily="18" charset="0"/>
                <a:cs typeface="Rod" pitchFamily="49" charset="-79"/>
              </a:rPr>
              <a:t> de management/control intern la </a:t>
            </a:r>
            <a:r>
              <a:rPr lang="en-US" sz="5600" dirty="0" err="1">
                <a:latin typeface="Cambria" pitchFamily="18" charset="0"/>
                <a:cs typeface="Rod" pitchFamily="49" charset="-79"/>
              </a:rPr>
              <a:t>entităţile</a:t>
            </a:r>
            <a:r>
              <a:rPr lang="en-US" sz="5600" dirty="0">
                <a:latin typeface="Cambria" pitchFamily="18" charset="0"/>
                <a:cs typeface="Rod" pitchFamily="49" charset="-79"/>
              </a:rPr>
              <a:t> </a:t>
            </a:r>
            <a:r>
              <a:rPr lang="en-US" sz="5600" dirty="0" err="1">
                <a:latin typeface="Cambria" pitchFamily="18" charset="0"/>
                <a:cs typeface="Rod" pitchFamily="49" charset="-79"/>
              </a:rPr>
              <a:t>publice</a:t>
            </a:r>
            <a:r>
              <a:rPr lang="en-US" sz="5600" dirty="0">
                <a:latin typeface="Cambria" pitchFamily="18" charset="0"/>
                <a:cs typeface="Rod" pitchFamily="49" charset="-79"/>
              </a:rPr>
              <a:t> </a:t>
            </a:r>
            <a:r>
              <a:rPr lang="en-US" sz="5600" dirty="0" err="1">
                <a:latin typeface="Cambria" pitchFamily="18" charset="0"/>
                <a:cs typeface="Rod" pitchFamily="49" charset="-79"/>
              </a:rPr>
              <a:t>şi</a:t>
            </a:r>
            <a:r>
              <a:rPr lang="en-US" sz="5600" dirty="0">
                <a:latin typeface="Cambria" pitchFamily="18" charset="0"/>
                <a:cs typeface="Rod" pitchFamily="49" charset="-79"/>
              </a:rPr>
              <a:t> </a:t>
            </a:r>
            <a:r>
              <a:rPr lang="en-US" sz="5600" dirty="0" err="1">
                <a:latin typeface="Cambria" pitchFamily="18" charset="0"/>
                <a:cs typeface="Rod" pitchFamily="49" charset="-79"/>
              </a:rPr>
              <a:t>pentru</a:t>
            </a:r>
            <a:r>
              <a:rPr lang="en-US" sz="5600" dirty="0">
                <a:latin typeface="Cambria" pitchFamily="18" charset="0"/>
                <a:cs typeface="Rod" pitchFamily="49" charset="-79"/>
              </a:rPr>
              <a:t> </a:t>
            </a:r>
            <a:r>
              <a:rPr lang="en-US" sz="5600" dirty="0" err="1">
                <a:latin typeface="Cambria" pitchFamily="18" charset="0"/>
                <a:cs typeface="Rod" pitchFamily="49" charset="-79"/>
              </a:rPr>
              <a:t>dezvoltarea</a:t>
            </a:r>
            <a:r>
              <a:rPr lang="en-US" sz="5600" dirty="0">
                <a:latin typeface="Cambria" pitchFamily="18" charset="0"/>
                <a:cs typeface="Rod" pitchFamily="49" charset="-79"/>
              </a:rPr>
              <a:t> </a:t>
            </a:r>
            <a:r>
              <a:rPr lang="en-US" sz="5600" dirty="0" err="1">
                <a:latin typeface="Cambria" pitchFamily="18" charset="0"/>
                <a:cs typeface="Rod" pitchFamily="49" charset="-79"/>
              </a:rPr>
              <a:t>sistemelor</a:t>
            </a:r>
            <a:r>
              <a:rPr lang="en-US" sz="5600" dirty="0">
                <a:latin typeface="Cambria" pitchFamily="18" charset="0"/>
                <a:cs typeface="Rod" pitchFamily="49" charset="-79"/>
              </a:rPr>
              <a:t> de control managerial</a:t>
            </a:r>
            <a:r>
              <a:rPr lang="ro-RO" sz="5600" dirty="0">
                <a:latin typeface="Cambria" pitchFamily="18" charset="0"/>
                <a:cs typeface="Rod" pitchFamily="49" charset="-79"/>
              </a:rPr>
              <a:t>;</a:t>
            </a:r>
            <a:endParaRPr lang="en-US" sz="5600" dirty="0">
              <a:latin typeface="Cambria" pitchFamily="18" charset="0"/>
              <a:cs typeface="Rod" pitchFamily="49" charset="-79"/>
            </a:endParaRPr>
          </a:p>
          <a:p>
            <a:pPr algn="just">
              <a:buFont typeface="Wingdings" pitchFamily="2" charset="2"/>
              <a:buChar char="q"/>
              <a:defRPr/>
            </a:pPr>
            <a:r>
              <a:rPr lang="ro-RO" sz="5600" dirty="0">
                <a:latin typeface="Cambria" pitchFamily="18" charset="0"/>
                <a:cs typeface="Rod" pitchFamily="49" charset="-79"/>
              </a:rPr>
              <a:t>OM nr. </a:t>
            </a:r>
            <a:r>
              <a:rPr lang="en-US" sz="5600" dirty="0">
                <a:latin typeface="Cambria" pitchFamily="18" charset="0"/>
                <a:cs typeface="Rod" pitchFamily="49" charset="-79"/>
              </a:rPr>
              <a:t>6143/01.11.2011 </a:t>
            </a:r>
            <a:r>
              <a:rPr lang="vi-VN" sz="5600" dirty="0">
                <a:latin typeface="Cambria" pitchFamily="18" charset="0"/>
                <a:cs typeface="Rod" pitchFamily="49" charset="-79"/>
              </a:rPr>
              <a:t>privind aprobarea Metodologiei de evaluare anuală a activităţii personalului didactic şi didactic auxiliar</a:t>
            </a:r>
            <a:r>
              <a:rPr lang="ro-RO" sz="5600" dirty="0">
                <a:latin typeface="Cambria" pitchFamily="18" charset="0"/>
                <a:cs typeface="Rod" pitchFamily="49" charset="-79"/>
              </a:rPr>
              <a:t>.</a:t>
            </a:r>
            <a:endParaRPr lang="en-US" sz="5600" dirty="0">
              <a:latin typeface="Cambria" pitchFamily="18" charset="0"/>
              <a:cs typeface="Rod" pitchFamily="49" charset="-79"/>
            </a:endParaRPr>
          </a:p>
          <a:p>
            <a:pPr algn="just">
              <a:buFont typeface="Wingdings" pitchFamily="2" charset="2"/>
              <a:buChar char="q"/>
              <a:defRPr/>
            </a:pPr>
            <a:r>
              <a:rPr lang="en-US" sz="5600" dirty="0">
                <a:latin typeface="Cambria" pitchFamily="18" charset="0"/>
                <a:cs typeface="Rod" pitchFamily="49" charset="-79"/>
              </a:rPr>
              <a:t>OM. Nr. 3060/03.02.2014 </a:t>
            </a:r>
            <a:r>
              <a:rPr lang="vi-VN" sz="5600" dirty="0">
                <a:latin typeface="Cambria" pitchFamily="18" charset="0"/>
                <a:cs typeface="Rod" pitchFamily="49" charset="-79"/>
              </a:rPr>
              <a:t>privind aprobarea Condiţiilor de organizare a taberelor, excursiilor, expediţiilor şi a altor activităţi de timp liber în sistemul de învăţământ preuniversitar</a:t>
            </a:r>
            <a:r>
              <a:rPr lang="ro-RO" sz="5600" dirty="0">
                <a:latin typeface="Cambria" pitchFamily="18" charset="0"/>
                <a:cs typeface="Rod" pitchFamily="49" charset="-79"/>
              </a:rPr>
              <a:t>; </a:t>
            </a:r>
          </a:p>
          <a:p>
            <a:pPr algn="just">
              <a:buFont typeface="Wingdings" pitchFamily="2" charset="2"/>
              <a:buChar char="q"/>
              <a:defRPr/>
            </a:pPr>
            <a:r>
              <a:rPr lang="ro-RO" sz="5600" dirty="0">
                <a:solidFill>
                  <a:srgbClr val="FF0000"/>
                </a:solidFill>
                <a:latin typeface="Cambria" pitchFamily="18" charset="0"/>
                <a:cs typeface="Rod" pitchFamily="49" charset="-79"/>
              </a:rPr>
              <a:t>OM. nr. 5115/2014 – Regulamentul de organizare și funcționare a </a:t>
            </a:r>
            <a:r>
              <a:rPr lang="ro-RO" sz="5600" dirty="0" err="1" smtClean="0">
                <a:solidFill>
                  <a:srgbClr val="FF0000"/>
                </a:solidFill>
                <a:latin typeface="Cambria" pitchFamily="18" charset="0"/>
                <a:cs typeface="Rod" pitchFamily="49" charset="-79"/>
              </a:rPr>
              <a:t>unitățilo</a:t>
            </a:r>
            <a:r>
              <a:rPr lang="en-US" sz="5600" dirty="0" smtClean="0">
                <a:solidFill>
                  <a:srgbClr val="FF0000"/>
                </a:solidFill>
                <a:latin typeface="Cambria" pitchFamily="18" charset="0"/>
                <a:cs typeface="Rod" pitchFamily="49" charset="-79"/>
              </a:rPr>
              <a:t>r</a:t>
            </a:r>
            <a:r>
              <a:rPr lang="ro-RO" sz="5600" dirty="0" smtClean="0">
                <a:solidFill>
                  <a:srgbClr val="FF0000"/>
                </a:solidFill>
                <a:latin typeface="Cambria" pitchFamily="18" charset="0"/>
                <a:cs typeface="Rod" pitchFamily="49" charset="-79"/>
              </a:rPr>
              <a:t> </a:t>
            </a:r>
            <a:r>
              <a:rPr lang="ro-RO" sz="5600" dirty="0">
                <a:solidFill>
                  <a:srgbClr val="FF0000"/>
                </a:solidFill>
                <a:latin typeface="Cambria" pitchFamily="18" charset="0"/>
                <a:cs typeface="Rod" pitchFamily="49" charset="-79"/>
              </a:rPr>
              <a:t>de învățământ preuniversitar</a:t>
            </a:r>
          </a:p>
          <a:p>
            <a:pPr algn="just">
              <a:buFont typeface="Wingdings" pitchFamily="2" charset="2"/>
              <a:buChar char="q"/>
              <a:defRPr/>
            </a:pPr>
            <a:r>
              <a:rPr lang="ro-RO" sz="5600" dirty="0">
                <a:solidFill>
                  <a:srgbClr val="FF0000"/>
                </a:solidFill>
                <a:latin typeface="Cambria" pitchFamily="18" charset="0"/>
                <a:cs typeface="Rod" pitchFamily="49" charset="-79"/>
              </a:rPr>
              <a:t>OM. nr.4995/19.08.2015 – privind indemnizația de conducere</a:t>
            </a:r>
            <a:r>
              <a:rPr lang="ro-RO" sz="5600" dirty="0" smtClean="0">
                <a:solidFill>
                  <a:srgbClr val="FF0000"/>
                </a:solidFill>
                <a:latin typeface="Cambria" pitchFamily="18" charset="0"/>
                <a:cs typeface="Rod" pitchFamily="49" charset="-79"/>
              </a:rPr>
              <a:t>.</a:t>
            </a:r>
            <a:endParaRPr lang="en-US" sz="5600" dirty="0" smtClean="0">
              <a:solidFill>
                <a:srgbClr val="FF0000"/>
              </a:solidFill>
              <a:latin typeface="Cambria" pitchFamily="18" charset="0"/>
              <a:cs typeface="Rod" pitchFamily="49" charset="-79"/>
            </a:endParaRPr>
          </a:p>
          <a:p>
            <a:pPr algn="just">
              <a:buFont typeface="Wingdings" pitchFamily="2" charset="2"/>
              <a:buChar char="q"/>
              <a:defRPr/>
            </a:pPr>
            <a:r>
              <a:rPr lang="en-US" sz="5600" dirty="0" smtClean="0">
                <a:solidFill>
                  <a:srgbClr val="FF0000"/>
                </a:solidFill>
                <a:latin typeface="Cambria" pitchFamily="18" charset="0"/>
                <a:cs typeface="Rod" pitchFamily="49" charset="-79"/>
              </a:rPr>
              <a:t>OM nr. 4716/2015 – </a:t>
            </a:r>
            <a:r>
              <a:rPr lang="en-US" sz="5600" dirty="0" err="1" smtClean="0">
                <a:solidFill>
                  <a:srgbClr val="FF0000"/>
                </a:solidFill>
                <a:latin typeface="Cambria" pitchFamily="18" charset="0"/>
                <a:cs typeface="Rod" pitchFamily="49" charset="-79"/>
              </a:rPr>
              <a:t>privind</a:t>
            </a:r>
            <a:r>
              <a:rPr lang="en-US" sz="5600" dirty="0" smtClean="0">
                <a:solidFill>
                  <a:srgbClr val="FF0000"/>
                </a:solidFill>
                <a:latin typeface="Cambria" pitchFamily="18" charset="0"/>
                <a:cs typeface="Rod" pitchFamily="49" charset="-79"/>
              </a:rPr>
              <a:t> </a:t>
            </a:r>
            <a:r>
              <a:rPr lang="en-US" sz="5600" dirty="0" err="1" smtClean="0">
                <a:solidFill>
                  <a:srgbClr val="FF0000"/>
                </a:solidFill>
                <a:latin typeface="Cambria" pitchFamily="18" charset="0"/>
                <a:cs typeface="Rod" pitchFamily="49" charset="-79"/>
              </a:rPr>
              <a:t>metodologia</a:t>
            </a:r>
            <a:r>
              <a:rPr lang="en-US" sz="5600" dirty="0" smtClean="0">
                <a:solidFill>
                  <a:srgbClr val="FF0000"/>
                </a:solidFill>
                <a:latin typeface="Cambria" pitchFamily="18" charset="0"/>
                <a:cs typeface="Rod" pitchFamily="49" charset="-79"/>
              </a:rPr>
              <a:t> de </a:t>
            </a:r>
            <a:r>
              <a:rPr lang="en-US" sz="5600" dirty="0" err="1" smtClean="0">
                <a:solidFill>
                  <a:srgbClr val="FF0000"/>
                </a:solidFill>
                <a:latin typeface="Cambria" pitchFamily="18" charset="0"/>
                <a:cs typeface="Rod" pitchFamily="49" charset="-79"/>
              </a:rPr>
              <a:t>evaluare</a:t>
            </a:r>
            <a:r>
              <a:rPr lang="en-US" sz="5600" dirty="0" smtClean="0">
                <a:solidFill>
                  <a:srgbClr val="FF0000"/>
                </a:solidFill>
                <a:latin typeface="Cambria" pitchFamily="18" charset="0"/>
                <a:cs typeface="Rod" pitchFamily="49" charset="-79"/>
              </a:rPr>
              <a:t> a </a:t>
            </a:r>
            <a:r>
              <a:rPr lang="en-US" sz="5600" dirty="0" err="1" smtClean="0">
                <a:solidFill>
                  <a:srgbClr val="FF0000"/>
                </a:solidFill>
                <a:latin typeface="Cambria" pitchFamily="18" charset="0"/>
                <a:cs typeface="Rod" pitchFamily="49" charset="-79"/>
              </a:rPr>
              <a:t>insoectorilor</a:t>
            </a:r>
            <a:r>
              <a:rPr lang="en-US" sz="5600" dirty="0" smtClean="0">
                <a:solidFill>
                  <a:srgbClr val="FF0000"/>
                </a:solidFill>
                <a:latin typeface="Cambria" pitchFamily="18" charset="0"/>
                <a:cs typeface="Rod" pitchFamily="49" charset="-79"/>
              </a:rPr>
              <a:t> </a:t>
            </a:r>
            <a:r>
              <a:rPr lang="ro-RO" sz="5600" dirty="0" smtClean="0">
                <a:solidFill>
                  <a:srgbClr val="FF0000"/>
                </a:solidFill>
                <a:latin typeface="Cambria" pitchFamily="18" charset="0"/>
                <a:cs typeface="Rod" pitchFamily="49" charset="-79"/>
              </a:rPr>
              <a:t>școlari (intră în </a:t>
            </a:r>
            <a:r>
              <a:rPr lang="ro-RO" sz="5600" dirty="0" err="1" smtClean="0">
                <a:solidFill>
                  <a:srgbClr val="FF0000"/>
                </a:solidFill>
                <a:latin typeface="Cambria" pitchFamily="18" charset="0"/>
                <a:cs typeface="Rod" pitchFamily="49" charset="-79"/>
              </a:rPr>
              <a:t>vogoare</a:t>
            </a:r>
            <a:r>
              <a:rPr lang="ro-RO" sz="5600" dirty="0" smtClean="0">
                <a:solidFill>
                  <a:srgbClr val="FF0000"/>
                </a:solidFill>
                <a:latin typeface="Cambria" pitchFamily="18" charset="0"/>
                <a:cs typeface="Rod" pitchFamily="49" charset="-79"/>
              </a:rPr>
              <a:t> </a:t>
            </a:r>
            <a:r>
              <a:rPr lang="ro-RO" sz="5600" dirty="0" err="1" smtClean="0">
                <a:solidFill>
                  <a:srgbClr val="FF0000"/>
                </a:solidFill>
                <a:latin typeface="Cambria" pitchFamily="18" charset="0"/>
                <a:cs typeface="Rod" pitchFamily="49" charset="-79"/>
              </a:rPr>
              <a:t>în</a:t>
            </a:r>
            <a:r>
              <a:rPr lang="ro-RO" sz="5600" dirty="0" smtClean="0">
                <a:solidFill>
                  <a:srgbClr val="FF0000"/>
                </a:solidFill>
                <a:latin typeface="Cambria" pitchFamily="18" charset="0"/>
                <a:cs typeface="Rod" pitchFamily="49" charset="-79"/>
              </a:rPr>
              <a:t> anul școlar 2016- 1017). </a:t>
            </a:r>
            <a:endParaRPr lang="ro-RO" sz="5600" dirty="0">
              <a:solidFill>
                <a:srgbClr val="FF0000"/>
              </a:solidFill>
              <a:latin typeface="Cambria" pitchFamily="18" charset="0"/>
              <a:cs typeface="Rod" pitchFamily="49" charset="-79"/>
            </a:endParaRPr>
          </a:p>
          <a:p>
            <a:pPr algn="just">
              <a:buFont typeface="Wingdings" pitchFamily="2" charset="2"/>
              <a:buChar char="q"/>
              <a:defRPr/>
            </a:pPr>
            <a:r>
              <a:rPr lang="ro-RO" sz="5600" b="1" dirty="0">
                <a:latin typeface="Cambria" pitchFamily="18" charset="0"/>
                <a:cs typeface="Rod" pitchFamily="49" charset="-79"/>
              </a:rPr>
              <a:t>PROIECTE DE ACTE NORMATIVE- postate pe </a:t>
            </a:r>
            <a:r>
              <a:rPr lang="ro-RO" sz="5600" b="1" dirty="0" err="1">
                <a:latin typeface="Cambria" pitchFamily="18" charset="0"/>
                <a:cs typeface="Rod" pitchFamily="49" charset="-79"/>
                <a:hlinkClick r:id="rId2"/>
              </a:rPr>
              <a:t>www.edu.ro</a:t>
            </a:r>
            <a:r>
              <a:rPr lang="ro-RO" sz="5600" b="1" dirty="0">
                <a:latin typeface="Cambria" pitchFamily="18" charset="0"/>
                <a:cs typeface="Rod" pitchFamily="49" charset="-79"/>
              </a:rPr>
              <a:t> – dezbatere publică (Toate propunerile vor fi trimise dlui dir. Adrian Bărbulescu – </a:t>
            </a:r>
            <a:r>
              <a:rPr lang="ro-RO" sz="5600" b="1" dirty="0" err="1">
                <a:latin typeface="Cambria" pitchFamily="18" charset="0"/>
                <a:cs typeface="Rod" pitchFamily="49" charset="-79"/>
                <a:hlinkClick r:id="rId3"/>
              </a:rPr>
              <a:t>barbulescu.adrian</a:t>
            </a:r>
            <a:r>
              <a:rPr lang="ro-RO" sz="5600" b="1" dirty="0">
                <a:latin typeface="Cambria" pitchFamily="18" charset="0"/>
                <a:cs typeface="Rod" pitchFamily="49" charset="-79"/>
                <a:hlinkClick r:id="rId3"/>
              </a:rPr>
              <a:t>@</a:t>
            </a:r>
            <a:r>
              <a:rPr lang="ro-RO" sz="5600" b="1" dirty="0" err="1">
                <a:latin typeface="Cambria" pitchFamily="18" charset="0"/>
                <a:cs typeface="Rod" pitchFamily="49" charset="-79"/>
                <a:hlinkClick r:id="rId3"/>
              </a:rPr>
              <a:t>medu.edu.ro</a:t>
            </a:r>
            <a:r>
              <a:rPr lang="ro-RO" sz="5600" b="1" dirty="0">
                <a:latin typeface="Cambria" pitchFamily="18" charset="0"/>
                <a:cs typeface="Rod" pitchFamily="49" charset="-79"/>
              </a:rPr>
              <a:t>) – TERMEN 14 septembrie 2015</a:t>
            </a:r>
          </a:p>
          <a:p>
            <a:pPr algn="just">
              <a:buFontTx/>
              <a:buChar char="-"/>
              <a:defRPr/>
            </a:pPr>
            <a:r>
              <a:rPr lang="ro-RO" sz="5600" dirty="0">
                <a:latin typeface="Cambria" pitchFamily="18" charset="0"/>
                <a:cs typeface="Rod" pitchFamily="49" charset="-79"/>
              </a:rPr>
              <a:t>- Metodologia de evaluare anuală a activității directorilor</a:t>
            </a:r>
          </a:p>
          <a:p>
            <a:pPr algn="just">
              <a:buFontTx/>
              <a:buChar char="-"/>
              <a:defRPr/>
            </a:pPr>
            <a:r>
              <a:rPr lang="ro-RO" sz="5600" dirty="0">
                <a:latin typeface="Cambria" pitchFamily="18" charset="0"/>
                <a:cs typeface="Rod" pitchFamily="49" charset="-79"/>
              </a:rPr>
              <a:t>- Metodologia de ocupare a funcției de director</a:t>
            </a:r>
          </a:p>
          <a:p>
            <a:pPr marL="0" indent="0">
              <a:buNone/>
              <a:defRPr/>
            </a:pPr>
            <a:r>
              <a:rPr lang="vi-VN" sz="6400" b="1" dirty="0">
                <a:latin typeface="Garamond" pitchFamily="18" charset="0"/>
                <a:cs typeface="Rod" pitchFamily="49" charset="-79"/>
              </a:rPr>
              <a:t/>
            </a:r>
            <a:br>
              <a:rPr lang="vi-VN" sz="6400" b="1" dirty="0">
                <a:latin typeface="Garamond" pitchFamily="18" charset="0"/>
                <a:cs typeface="Rod" pitchFamily="49" charset="-79"/>
              </a:rPr>
            </a:br>
            <a:endParaRPr lang="en-US" sz="6400" b="1" dirty="0">
              <a:latin typeface="Garamond" pitchFamily="18" charset="0"/>
              <a:cs typeface="Rod" pitchFamily="49" charset="-79"/>
            </a:endParaRPr>
          </a:p>
          <a:p>
            <a:endParaRPr lang="en-US" dirty="0"/>
          </a:p>
        </p:txBody>
      </p:sp>
    </p:spTree>
    <p:extLst>
      <p:ext uri="{BB962C8B-B14F-4D97-AF65-F5344CB8AC3E}">
        <p14:creationId xmlns:p14="http://schemas.microsoft.com/office/powerpoint/2010/main" xmlns="" val="10374045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u 7"/>
          <p:cNvSpPr>
            <a:spLocks noGrp="1"/>
          </p:cNvSpPr>
          <p:nvPr>
            <p:ph type="title"/>
          </p:nvPr>
        </p:nvSpPr>
        <p:spPr>
          <a:xfrm>
            <a:off x="457200" y="260350"/>
            <a:ext cx="8229600" cy="742950"/>
          </a:xfrm>
        </p:spPr>
        <p:txBody>
          <a:bodyPr/>
          <a:lstStyle/>
          <a:p>
            <a:pPr eaLnBrk="1" hangingPunct="1"/>
            <a:r>
              <a:rPr lang="ro-RO" altLang="ro-RO" sz="3200" b="1" smtClean="0"/>
              <a:t>RAPORTĂRI, TERMENE</a:t>
            </a:r>
          </a:p>
        </p:txBody>
      </p:sp>
      <p:sp>
        <p:nvSpPr>
          <p:cNvPr id="11267" name="Substituent conținut 8"/>
          <p:cNvSpPr>
            <a:spLocks noGrp="1"/>
          </p:cNvSpPr>
          <p:nvPr>
            <p:ph idx="1"/>
          </p:nvPr>
        </p:nvSpPr>
        <p:spPr>
          <a:xfrm>
            <a:off x="827584" y="1628800"/>
            <a:ext cx="7776864" cy="4824388"/>
          </a:xfrm>
        </p:spPr>
        <p:txBody>
          <a:bodyPr>
            <a:normAutofit/>
          </a:bodyPr>
          <a:lstStyle/>
          <a:p>
            <a:pPr marL="361950" lvl="1" indent="31750" eaLnBrk="1" hangingPunct="1">
              <a:buFont typeface="Wingdings 2" pitchFamily="18" charset="2"/>
              <a:buNone/>
              <a:tabLst>
                <a:tab pos="361950" algn="l"/>
              </a:tabLst>
            </a:pPr>
            <a:r>
              <a:rPr lang="ro-RO" altLang="ro-RO" sz="2000" b="1" u="sng" dirty="0" smtClean="0"/>
              <a:t>Raportări semestriale (10.0</a:t>
            </a:r>
            <a:r>
              <a:rPr lang="en-US" altLang="ro-RO" sz="2000" b="1" u="sng" dirty="0" smtClean="0"/>
              <a:t>2.</a:t>
            </a:r>
            <a:r>
              <a:rPr lang="ro-RO" altLang="ro-RO" sz="2000" b="1" u="sng" dirty="0" smtClean="0"/>
              <a:t>201</a:t>
            </a:r>
            <a:r>
              <a:rPr lang="en-US" altLang="ro-RO" sz="2000" b="1" u="sng" dirty="0" smtClean="0"/>
              <a:t>6</a:t>
            </a:r>
            <a:r>
              <a:rPr lang="ro-RO" altLang="ro-RO" sz="2000" b="1" u="sng" dirty="0" smtClean="0"/>
              <a:t> și 15</a:t>
            </a:r>
            <a:r>
              <a:rPr lang="en-US" altLang="ro-RO" sz="2000" b="1" u="sng" dirty="0" smtClean="0"/>
              <a:t>.06.</a:t>
            </a:r>
            <a:r>
              <a:rPr lang="ro-RO" altLang="ro-RO" sz="2000" b="1" u="sng" dirty="0" smtClean="0"/>
              <a:t>201</a:t>
            </a:r>
            <a:r>
              <a:rPr lang="en-US" altLang="ro-RO" sz="2000" b="1" u="sng" dirty="0" smtClean="0"/>
              <a:t>6</a:t>
            </a:r>
            <a:r>
              <a:rPr lang="ro-RO" altLang="ro-RO" sz="2000" b="1" u="sng" dirty="0" smtClean="0"/>
              <a:t>)</a:t>
            </a:r>
          </a:p>
          <a:p>
            <a:pPr marL="361950" lvl="1" indent="31750" eaLnBrk="1" hangingPunct="1">
              <a:buFont typeface="Wingdings 2" pitchFamily="18" charset="2"/>
              <a:buNone/>
              <a:tabLst>
                <a:tab pos="361950" algn="l"/>
              </a:tabLst>
            </a:pPr>
            <a:r>
              <a:rPr lang="ro-RO" altLang="ro-RO" sz="2000" dirty="0" smtClean="0"/>
              <a:t>1. privind activitățile de prevenire a consumului de droguri </a:t>
            </a:r>
          </a:p>
          <a:p>
            <a:pPr marL="361950" lvl="1" indent="31750" eaLnBrk="1" hangingPunct="1">
              <a:buFont typeface="Wingdings 2" pitchFamily="18" charset="2"/>
              <a:buNone/>
              <a:tabLst>
                <a:tab pos="361950" algn="l"/>
              </a:tabLst>
            </a:pPr>
            <a:r>
              <a:rPr lang="ro-RO" altLang="ro-RO" sz="2000" dirty="0" smtClean="0"/>
              <a:t>2. privind activitățile de prevenire a traficului de persoane</a:t>
            </a:r>
          </a:p>
          <a:p>
            <a:pPr marL="361950" lvl="1" indent="31750" eaLnBrk="1" hangingPunct="1">
              <a:buFont typeface="Wingdings 2" pitchFamily="18" charset="2"/>
              <a:buNone/>
              <a:tabLst>
                <a:tab pos="361950" algn="l"/>
              </a:tabLst>
            </a:pPr>
            <a:r>
              <a:rPr lang="ro-RO" altLang="ro-RO" sz="2000" dirty="0" smtClean="0"/>
              <a:t>3. privind măsurile de sprijin acordate copiilor cu părinți plecați la muncă în străinătate</a:t>
            </a:r>
          </a:p>
          <a:p>
            <a:pPr marL="361950" lvl="1" indent="31750" eaLnBrk="1" hangingPunct="1">
              <a:buFontTx/>
              <a:buNone/>
              <a:tabLst>
                <a:tab pos="361950" algn="l"/>
              </a:tabLst>
            </a:pPr>
            <a:r>
              <a:rPr lang="ro-RO" altLang="ro-RO" sz="2000" dirty="0" smtClean="0"/>
              <a:t>4. privind planificarea exercițiilor de simulare a situațiilor de urgență</a:t>
            </a:r>
          </a:p>
          <a:p>
            <a:pPr marL="361950" lvl="1" indent="31750" eaLnBrk="1" hangingPunct="1">
              <a:buFontTx/>
              <a:buNone/>
              <a:tabLst>
                <a:tab pos="361950" algn="l"/>
              </a:tabLst>
            </a:pPr>
            <a:r>
              <a:rPr lang="ro-RO" altLang="ro-RO" sz="2000" dirty="0" smtClean="0"/>
              <a:t>5. Situatia privind  centralizarea cazurilor de violenta in scoala</a:t>
            </a:r>
          </a:p>
          <a:p>
            <a:pPr marL="361950" lvl="1" indent="31750" eaLnBrk="1" hangingPunct="1">
              <a:buFontTx/>
              <a:buNone/>
              <a:tabLst>
                <a:tab pos="361950" algn="l"/>
              </a:tabLst>
            </a:pPr>
            <a:endParaRPr lang="ro-RO" altLang="ro-RO" sz="2000" dirty="0" smtClean="0"/>
          </a:p>
          <a:p>
            <a:pPr marL="361950" lvl="1" indent="31750" eaLnBrk="1" hangingPunct="1">
              <a:buFontTx/>
              <a:buNone/>
              <a:tabLst>
                <a:tab pos="361950" algn="l"/>
              </a:tabLst>
            </a:pPr>
            <a:endParaRPr lang="ro-RO" altLang="ro-RO" sz="2000" dirty="0" smtClean="0"/>
          </a:p>
          <a:p>
            <a:pPr marL="361950" lvl="1" indent="31750" eaLnBrk="1" hangingPunct="1">
              <a:buFont typeface="Wingdings 2" pitchFamily="18" charset="2"/>
              <a:buNone/>
              <a:tabLst>
                <a:tab pos="361950" algn="l"/>
              </a:tabLst>
            </a:pPr>
            <a:r>
              <a:rPr lang="ro-RO" altLang="ro-RO" sz="2200" dirty="0" smtClean="0"/>
              <a:t>			</a:t>
            </a:r>
          </a:p>
        </p:txBody>
      </p:sp>
    </p:spTree>
    <p:extLst>
      <p:ext uri="{BB962C8B-B14F-4D97-AF65-F5344CB8AC3E}">
        <p14:creationId xmlns:p14="http://schemas.microsoft.com/office/powerpoint/2010/main" xmlns="" val="13982981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u 7"/>
          <p:cNvSpPr>
            <a:spLocks noGrp="1"/>
          </p:cNvSpPr>
          <p:nvPr>
            <p:ph type="title"/>
          </p:nvPr>
        </p:nvSpPr>
        <p:spPr>
          <a:xfrm>
            <a:off x="457200" y="260350"/>
            <a:ext cx="8229600" cy="742950"/>
          </a:xfrm>
        </p:spPr>
        <p:txBody>
          <a:bodyPr/>
          <a:lstStyle/>
          <a:p>
            <a:pPr eaLnBrk="1" hangingPunct="1"/>
            <a:r>
              <a:rPr lang="ro-RO" altLang="ro-RO" sz="3200" b="1" smtClean="0"/>
              <a:t>PARTENERIATE</a:t>
            </a:r>
          </a:p>
        </p:txBody>
      </p:sp>
      <p:sp>
        <p:nvSpPr>
          <p:cNvPr id="10243" name="Substituent conținut 8"/>
          <p:cNvSpPr>
            <a:spLocks noGrp="1"/>
          </p:cNvSpPr>
          <p:nvPr>
            <p:ph idx="1"/>
          </p:nvPr>
        </p:nvSpPr>
        <p:spPr>
          <a:xfrm>
            <a:off x="323850" y="1268413"/>
            <a:ext cx="7632700" cy="5184775"/>
          </a:xfrm>
        </p:spPr>
        <p:txBody>
          <a:bodyPr/>
          <a:lstStyle/>
          <a:p>
            <a:pPr eaLnBrk="1" hangingPunct="1">
              <a:lnSpc>
                <a:spcPct val="90000"/>
              </a:lnSpc>
            </a:pPr>
            <a:r>
              <a:rPr lang="ro-RO" altLang="ro-RO" sz="2000" smtClean="0"/>
              <a:t>Asociația „Clubul Nouă de pasă” – Concursul LicArt</a:t>
            </a:r>
          </a:p>
          <a:p>
            <a:pPr eaLnBrk="1" hangingPunct="1">
              <a:lnSpc>
                <a:spcPct val="90000"/>
              </a:lnSpc>
            </a:pPr>
            <a:r>
              <a:rPr lang="ro-RO" altLang="ro-RO" sz="2000" smtClean="0"/>
              <a:t>SC GDF Suez Energy România și Fundația „Chance for Life” - „Întâlnire cu energia”</a:t>
            </a:r>
          </a:p>
          <a:p>
            <a:pPr eaLnBrk="1" hangingPunct="1">
              <a:lnSpc>
                <a:spcPct val="90000"/>
              </a:lnSpc>
            </a:pPr>
            <a:r>
              <a:rPr lang="ro-RO" altLang="ro-RO" sz="2000" smtClean="0"/>
              <a:t>Asociația „Școala de valori” și AIESEC – Programul  GROW - sesiuni de educație non-formală susținute de traineri internaționali</a:t>
            </a:r>
          </a:p>
          <a:p>
            <a:pPr eaLnBrk="1" hangingPunct="1">
              <a:lnSpc>
                <a:spcPct val="90000"/>
              </a:lnSpc>
            </a:pPr>
            <a:r>
              <a:rPr lang="en-US" altLang="ro-RO" sz="2000" smtClean="0"/>
              <a:t>Asocia</a:t>
            </a:r>
            <a:r>
              <a:rPr lang="ro-RO" altLang="ro-RO" sz="2000" smtClean="0"/>
              <a:t>ția Culturală Macondo – cinema.edu</a:t>
            </a:r>
          </a:p>
          <a:p>
            <a:pPr eaLnBrk="1" hangingPunct="1">
              <a:lnSpc>
                <a:spcPct val="90000"/>
              </a:lnSpc>
            </a:pPr>
            <a:r>
              <a:rPr lang="ro-RO" altLang="ro-RO" sz="2000" smtClean="0"/>
              <a:t>ASTRA – Festivalul și caravana Astra Film Junior</a:t>
            </a:r>
          </a:p>
          <a:p>
            <a:pPr eaLnBrk="1" hangingPunct="1">
              <a:lnSpc>
                <a:spcPct val="90000"/>
              </a:lnSpc>
            </a:pPr>
            <a:r>
              <a:rPr lang="ro-RO" altLang="ro-RO" sz="2000" smtClean="0"/>
              <a:t>Asociația Școala de Valori – Bursele StART și Olimpiadele Kaufland </a:t>
            </a:r>
          </a:p>
          <a:p>
            <a:pPr eaLnBrk="1" hangingPunct="1">
              <a:lnSpc>
                <a:spcPct val="90000"/>
              </a:lnSpc>
            </a:pPr>
            <a:r>
              <a:rPr lang="ro-RO" altLang="ro-RO" sz="2000" smtClean="0"/>
              <a:t>Fundația Noi orizonturi – 45 de noi cluburi IMPACT</a:t>
            </a:r>
          </a:p>
        </p:txBody>
      </p:sp>
    </p:spTree>
    <p:extLst>
      <p:ext uri="{BB962C8B-B14F-4D97-AF65-F5344CB8AC3E}">
        <p14:creationId xmlns:p14="http://schemas.microsoft.com/office/powerpoint/2010/main" xmlns="" val="4008776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u 7"/>
          <p:cNvSpPr>
            <a:spLocks noGrp="1"/>
          </p:cNvSpPr>
          <p:nvPr>
            <p:ph type="title"/>
          </p:nvPr>
        </p:nvSpPr>
        <p:spPr>
          <a:xfrm>
            <a:off x="457200" y="260350"/>
            <a:ext cx="8229600" cy="742950"/>
          </a:xfrm>
        </p:spPr>
        <p:txBody>
          <a:bodyPr>
            <a:normAutofit fontScale="90000"/>
          </a:bodyPr>
          <a:lstStyle/>
          <a:p>
            <a:pPr eaLnBrk="1" hangingPunct="1"/>
            <a:r>
              <a:rPr lang="ro-RO" altLang="ro-RO" sz="3200" b="1" smtClean="0"/>
              <a:t>STRATEGIA NAȚIONALĂ DE ACȚIUNE COMUNITARĂ</a:t>
            </a:r>
          </a:p>
        </p:txBody>
      </p:sp>
      <p:sp>
        <p:nvSpPr>
          <p:cNvPr id="9219" name="Substituent conținut 8"/>
          <p:cNvSpPr>
            <a:spLocks noGrp="1"/>
          </p:cNvSpPr>
          <p:nvPr>
            <p:ph idx="1"/>
          </p:nvPr>
        </p:nvSpPr>
        <p:spPr>
          <a:xfrm>
            <a:off x="0" y="1268413"/>
            <a:ext cx="7956550" cy="5184775"/>
          </a:xfrm>
        </p:spPr>
        <p:txBody>
          <a:bodyPr/>
          <a:lstStyle/>
          <a:p>
            <a:pPr marL="361950" lvl="1" indent="31750" eaLnBrk="1" hangingPunct="1">
              <a:buFontTx/>
              <a:buNone/>
              <a:tabLst>
                <a:tab pos="361950" algn="l"/>
              </a:tabLst>
            </a:pPr>
            <a:r>
              <a:rPr lang="ro-RO" altLang="ro-RO" sz="2400" smtClean="0"/>
              <a:t>EXEMPLU DE BUNĂ PRACTICĂ</a:t>
            </a:r>
          </a:p>
          <a:p>
            <a:pPr marL="361950" lvl="1" indent="31750" eaLnBrk="1" hangingPunct="1">
              <a:buFontTx/>
              <a:buChar char="-"/>
              <a:tabLst>
                <a:tab pos="361950" algn="l"/>
              </a:tabLst>
            </a:pPr>
            <a:r>
              <a:rPr lang="en-US" altLang="ro-RO" sz="2400" smtClean="0"/>
              <a:t>Proiectul </a:t>
            </a:r>
            <a:r>
              <a:rPr lang="ro-RO" altLang="ro-RO" sz="2400" smtClean="0"/>
              <a:t>„</a:t>
            </a:r>
            <a:r>
              <a:rPr lang="en-US" altLang="ro-RO" sz="2400" smtClean="0"/>
              <a:t>Fii voluntar pentru comunitatea ta!</a:t>
            </a:r>
            <a:r>
              <a:rPr lang="ro-RO" altLang="ro-RO" sz="2400" smtClean="0"/>
              <a:t>” – finanțat din Fondul ONG, SEE</a:t>
            </a:r>
          </a:p>
          <a:p>
            <a:pPr marL="361950" lvl="1" indent="31750" eaLnBrk="1" hangingPunct="1">
              <a:buFontTx/>
              <a:buChar char="-"/>
              <a:tabLst>
                <a:tab pos="361950" algn="l"/>
              </a:tabLst>
            </a:pPr>
            <a:r>
              <a:rPr lang="ro-RO" altLang="ro-RO" sz="2400" smtClean="0"/>
              <a:t> 4 parteneri, Asociația Catharsis, Asociația Children</a:t>
            </a:r>
            <a:r>
              <a:rPr lang="en-US" altLang="ro-RO" sz="2400" smtClean="0"/>
              <a:t>’s High Level Group, Terre des hommes </a:t>
            </a:r>
            <a:r>
              <a:rPr lang="ro-RO" altLang="ro-RO" sz="2400" smtClean="0"/>
              <a:t>și Fundația Română pentru Educație și Educatori</a:t>
            </a:r>
          </a:p>
          <a:p>
            <a:pPr marL="361950" lvl="1" indent="31750" eaLnBrk="1" hangingPunct="1">
              <a:buFontTx/>
              <a:buChar char="-"/>
              <a:tabLst>
                <a:tab pos="361950" algn="l"/>
              </a:tabLst>
            </a:pPr>
            <a:r>
              <a:rPr lang="ro-RO" altLang="ro-RO" sz="2400" smtClean="0"/>
              <a:t> 60 de elevi și profesori SNAC formați</a:t>
            </a:r>
          </a:p>
          <a:p>
            <a:pPr marL="361950" lvl="1" indent="31750" eaLnBrk="1" hangingPunct="1">
              <a:buFontTx/>
              <a:buChar char="-"/>
              <a:tabLst>
                <a:tab pos="361950" algn="l"/>
              </a:tabLst>
            </a:pPr>
            <a:r>
              <a:rPr lang="ro-RO" altLang="ro-RO" sz="2400" smtClean="0"/>
              <a:t> Ghidul voluntarului elaborat</a:t>
            </a:r>
          </a:p>
          <a:p>
            <a:pPr marL="361950" lvl="1" indent="31750" eaLnBrk="1" hangingPunct="1">
              <a:buFontTx/>
              <a:buChar char="-"/>
              <a:tabLst>
                <a:tab pos="361950" algn="l"/>
              </a:tabLst>
            </a:pPr>
            <a:r>
              <a:rPr lang="ro-RO" altLang="ro-RO" sz="2400" smtClean="0"/>
              <a:t> 10 proiecte comunitare care urmează să fie implementate</a:t>
            </a:r>
          </a:p>
          <a:p>
            <a:pPr marL="361950" lvl="1" indent="31750" eaLnBrk="1" hangingPunct="1">
              <a:buFont typeface="Wingdings 2" pitchFamily="18" charset="2"/>
              <a:buNone/>
              <a:tabLst>
                <a:tab pos="361950" algn="l"/>
              </a:tabLst>
            </a:pPr>
            <a:r>
              <a:rPr lang="ro-RO" altLang="ro-RO" sz="2200" smtClean="0"/>
              <a:t>			</a:t>
            </a:r>
          </a:p>
        </p:txBody>
      </p:sp>
    </p:spTree>
    <p:extLst>
      <p:ext uri="{BB962C8B-B14F-4D97-AF65-F5344CB8AC3E}">
        <p14:creationId xmlns:p14="http://schemas.microsoft.com/office/powerpoint/2010/main" xmlns="" val="17789309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u 7"/>
          <p:cNvSpPr>
            <a:spLocks noGrp="1"/>
          </p:cNvSpPr>
          <p:nvPr>
            <p:ph type="title"/>
          </p:nvPr>
        </p:nvSpPr>
        <p:spPr>
          <a:xfrm>
            <a:off x="457200" y="260350"/>
            <a:ext cx="8229600" cy="742950"/>
          </a:xfrm>
        </p:spPr>
        <p:txBody>
          <a:bodyPr>
            <a:normAutofit fontScale="90000"/>
          </a:bodyPr>
          <a:lstStyle/>
          <a:p>
            <a:pPr eaLnBrk="1" hangingPunct="1"/>
            <a:r>
              <a:rPr lang="ro-RO" altLang="ro-RO" sz="3200" b="1" smtClean="0"/>
              <a:t>STRATEGIA NAȚIONALĂ DE ACȚIUNE COMUNITARĂ</a:t>
            </a:r>
          </a:p>
        </p:txBody>
      </p:sp>
      <p:sp>
        <p:nvSpPr>
          <p:cNvPr id="8195" name="Substituent conținut 8"/>
          <p:cNvSpPr>
            <a:spLocks noGrp="1"/>
          </p:cNvSpPr>
          <p:nvPr>
            <p:ph idx="1"/>
          </p:nvPr>
        </p:nvSpPr>
        <p:spPr>
          <a:xfrm>
            <a:off x="0" y="1268413"/>
            <a:ext cx="7956550" cy="5184775"/>
          </a:xfrm>
        </p:spPr>
        <p:txBody>
          <a:bodyPr>
            <a:normAutofit fontScale="92500" lnSpcReduction="10000"/>
          </a:bodyPr>
          <a:lstStyle/>
          <a:p>
            <a:pPr marL="361950" lvl="1" indent="31750" eaLnBrk="1" hangingPunct="1">
              <a:buFont typeface="Wingdings 2" pitchFamily="18" charset="2"/>
              <a:buNone/>
              <a:tabLst>
                <a:tab pos="361950" algn="l"/>
              </a:tabLst>
            </a:pPr>
            <a:r>
              <a:rPr lang="ro-RO" altLang="ro-RO" sz="2400" smtClean="0"/>
              <a:t>- www.snac.edu.ro</a:t>
            </a:r>
          </a:p>
          <a:p>
            <a:pPr marL="361950" lvl="1" indent="31750" eaLnBrk="1" hangingPunct="1">
              <a:buFont typeface="Wingdings 2" pitchFamily="18" charset="2"/>
              <a:buNone/>
              <a:tabLst>
                <a:tab pos="361950" algn="l"/>
              </a:tabLst>
            </a:pPr>
            <a:r>
              <a:rPr lang="en-US" altLang="ro-RO" sz="2400" smtClean="0"/>
              <a:t>6</a:t>
            </a:r>
            <a:r>
              <a:rPr lang="ro-RO" altLang="ro-RO" sz="2400" smtClean="0"/>
              <a:t>0.000 voluntari și beneficiari în 201</a:t>
            </a:r>
            <a:r>
              <a:rPr lang="en-US" altLang="ro-RO" sz="2400" smtClean="0"/>
              <a:t>4</a:t>
            </a:r>
            <a:r>
              <a:rPr lang="ro-RO" altLang="ro-RO" sz="2400" smtClean="0"/>
              <a:t> - activități cu copii din centre de plasament, din școlile speciale sau alte categorii defavorizate</a:t>
            </a:r>
          </a:p>
          <a:p>
            <a:pPr marL="361950" lvl="1" indent="31750" eaLnBrk="1" hangingPunct="1">
              <a:buFont typeface="Wingdings 2" pitchFamily="18" charset="2"/>
              <a:buNone/>
              <a:tabLst>
                <a:tab pos="361950" algn="l"/>
              </a:tabLst>
            </a:pPr>
            <a:r>
              <a:rPr lang="ro-RO" altLang="ro-RO" sz="2400" smtClean="0"/>
              <a:t>- Copiii și tinerii manifestă o mare disponibilitate pentru activități de voluntariat (a se vedea succesul „Săptămânii fructelor și legumelor donate”),</a:t>
            </a:r>
            <a:r>
              <a:rPr lang="en-US" altLang="ro-RO" sz="2400" smtClean="0"/>
              <a:t> </a:t>
            </a:r>
            <a:r>
              <a:rPr lang="ro-RO" altLang="ro-RO" sz="2400" smtClean="0"/>
              <a:t>care poate fi fructificată în diverse campanii și evenimente, nu numai în lucrul cu copiii sau adulții cu dificultăți – Legea voluntariatului 2014 în folder</a:t>
            </a:r>
          </a:p>
          <a:p>
            <a:pPr marL="361950" lvl="1" indent="31750" eaLnBrk="1" hangingPunct="1">
              <a:buFont typeface="Wingdings 2" pitchFamily="18" charset="2"/>
              <a:buNone/>
              <a:tabLst>
                <a:tab pos="361950" algn="l"/>
              </a:tabLst>
            </a:pPr>
            <a:r>
              <a:rPr lang="ro-RO" altLang="ro-RO" sz="2400" smtClean="0"/>
              <a:t>- </a:t>
            </a:r>
            <a:r>
              <a:rPr lang="ro-RO" altLang="ro-RO" sz="2400" u="sng" smtClean="0"/>
              <a:t>Sugestie</a:t>
            </a:r>
            <a:r>
              <a:rPr lang="ro-RO" altLang="ro-RO" sz="2400" smtClean="0"/>
              <a:t>: colaborați cu coordonatorul  județean SNAC în implementarea Strategiei dar și în organizarea altor evenimente împreună. </a:t>
            </a:r>
          </a:p>
          <a:p>
            <a:pPr marL="361950" lvl="1" indent="31750" eaLnBrk="1" hangingPunct="1">
              <a:buFont typeface="Wingdings 2" pitchFamily="18" charset="2"/>
              <a:buNone/>
              <a:tabLst>
                <a:tab pos="361950" algn="l"/>
              </a:tabLst>
            </a:pPr>
            <a:r>
              <a:rPr lang="ro-RO" altLang="ro-RO" sz="2200" smtClean="0"/>
              <a:t>			</a:t>
            </a:r>
          </a:p>
        </p:txBody>
      </p:sp>
    </p:spTree>
    <p:extLst>
      <p:ext uri="{BB962C8B-B14F-4D97-AF65-F5344CB8AC3E}">
        <p14:creationId xmlns:p14="http://schemas.microsoft.com/office/powerpoint/2010/main" xmlns="" val="1738377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u 7"/>
          <p:cNvSpPr>
            <a:spLocks noGrp="1"/>
          </p:cNvSpPr>
          <p:nvPr>
            <p:ph type="title"/>
          </p:nvPr>
        </p:nvSpPr>
        <p:spPr>
          <a:xfrm>
            <a:off x="457200" y="238125"/>
            <a:ext cx="8229600" cy="742950"/>
          </a:xfrm>
        </p:spPr>
        <p:txBody>
          <a:bodyPr/>
          <a:lstStyle/>
          <a:p>
            <a:pPr eaLnBrk="1" hangingPunct="1"/>
            <a:r>
              <a:rPr lang="ro-RO" altLang="ro-RO" sz="3200" b="1" smtClean="0"/>
              <a:t>SITUAȚII DE URGENȚĂ</a:t>
            </a:r>
          </a:p>
        </p:txBody>
      </p:sp>
      <p:sp>
        <p:nvSpPr>
          <p:cNvPr id="7171" name="Substituent conținut 8"/>
          <p:cNvSpPr>
            <a:spLocks noGrp="1"/>
          </p:cNvSpPr>
          <p:nvPr>
            <p:ph idx="1"/>
          </p:nvPr>
        </p:nvSpPr>
        <p:spPr>
          <a:xfrm>
            <a:off x="0" y="1125538"/>
            <a:ext cx="8027988" cy="5327650"/>
          </a:xfrm>
        </p:spPr>
        <p:txBody>
          <a:bodyPr/>
          <a:lstStyle/>
          <a:p>
            <a:pPr marL="361950" lvl="1" indent="31750" eaLnBrk="1" hangingPunct="1">
              <a:buFontTx/>
              <a:buNone/>
              <a:tabLst>
                <a:tab pos="361950" algn="l"/>
              </a:tabLst>
            </a:pPr>
            <a:r>
              <a:rPr lang="ro-RO" altLang="ro-RO" sz="2200" smtClean="0"/>
              <a:t>- Cele două concursuri cunoscute: „Prietenii pompierilor” și „Cu viața mea apăr viața”  - regulamentele în folder</a:t>
            </a:r>
          </a:p>
          <a:p>
            <a:pPr marL="361950" lvl="1" indent="31750" eaLnBrk="1" hangingPunct="1">
              <a:buFont typeface="Wingdings 2" pitchFamily="18" charset="2"/>
              <a:buNone/>
              <a:tabLst>
                <a:tab pos="361950" algn="l"/>
              </a:tabLst>
            </a:pPr>
            <a:r>
              <a:rPr lang="ro-RO" altLang="ro-RO" sz="2200" smtClean="0"/>
              <a:t>(www.edu.ro – Înv. preuniversitar – Activități educative </a:t>
            </a:r>
          </a:p>
          <a:p>
            <a:pPr marL="361950" lvl="1" indent="31750" eaLnBrk="1" hangingPunct="1">
              <a:buFont typeface="Wingdings 2" pitchFamily="18" charset="2"/>
              <a:buNone/>
              <a:tabLst>
                <a:tab pos="361950" algn="l"/>
              </a:tabLst>
            </a:pPr>
            <a:r>
              <a:rPr lang="ro-RO" altLang="ro-RO" sz="2200" smtClean="0"/>
              <a:t>– materiale informative de educație pentru situații de urgență, pe site-ul Salvați Copiii și pe site-ul IGSU: Metodologia pentru profesori și Caietul elevului</a:t>
            </a:r>
          </a:p>
          <a:p>
            <a:pPr marL="361950" lvl="1" indent="31750" eaLnBrk="1" hangingPunct="1">
              <a:buFontTx/>
              <a:buChar char="-"/>
              <a:tabLst>
                <a:tab pos="361950" algn="l"/>
              </a:tabLst>
            </a:pPr>
            <a:r>
              <a:rPr lang="ro-RO" altLang="ro-RO" sz="2200" smtClean="0"/>
              <a:t>Protocolul MEN - IGSU, în folder</a:t>
            </a:r>
          </a:p>
          <a:p>
            <a:pPr marL="361950" lvl="1" indent="31750" eaLnBrk="1" hangingPunct="1">
              <a:buFontTx/>
              <a:buChar char="-"/>
              <a:tabLst>
                <a:tab pos="361950" algn="l"/>
              </a:tabLst>
            </a:pPr>
            <a:r>
              <a:rPr lang="ro-RO" altLang="ro-RO" sz="2200" smtClean="0"/>
              <a:t>CCD București a acreditat cursul de formare în domeniul educației pentru situații de urgență pentru învățătoare; </a:t>
            </a:r>
          </a:p>
          <a:p>
            <a:pPr marL="361950" lvl="1" indent="31750" eaLnBrk="1" hangingPunct="1">
              <a:buFontTx/>
              <a:buChar char="-"/>
              <a:tabLst>
                <a:tab pos="361950" algn="l"/>
              </a:tabLst>
            </a:pPr>
            <a:r>
              <a:rPr lang="ro-RO" altLang="ro-RO" sz="2200" smtClean="0"/>
              <a:t>- </a:t>
            </a:r>
            <a:r>
              <a:rPr lang="ro-RO" altLang="ro-RO" sz="2200" b="1" u="sng" smtClean="0"/>
              <a:t>raportare anuală </a:t>
            </a:r>
            <a:r>
              <a:rPr lang="ro-RO" altLang="ro-RO" sz="2200" smtClean="0"/>
              <a:t>planificarea exercițiilor de simulare</a:t>
            </a:r>
          </a:p>
          <a:p>
            <a:pPr marL="361950" lvl="1" indent="31750" eaLnBrk="1" hangingPunct="1">
              <a:buFont typeface="Wingdings 2" pitchFamily="18" charset="2"/>
              <a:buNone/>
              <a:tabLst>
                <a:tab pos="361950" algn="l"/>
              </a:tabLst>
            </a:pPr>
            <a:r>
              <a:rPr lang="ro-RO" altLang="ro-RO" sz="2200" smtClean="0"/>
              <a:t>			</a:t>
            </a:r>
          </a:p>
        </p:txBody>
      </p:sp>
    </p:spTree>
    <p:extLst>
      <p:ext uri="{BB962C8B-B14F-4D97-AF65-F5344CB8AC3E}">
        <p14:creationId xmlns:p14="http://schemas.microsoft.com/office/powerpoint/2010/main" xmlns="" val="35412229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u 7"/>
          <p:cNvSpPr>
            <a:spLocks noGrp="1"/>
          </p:cNvSpPr>
          <p:nvPr>
            <p:ph type="title"/>
          </p:nvPr>
        </p:nvSpPr>
        <p:spPr>
          <a:xfrm>
            <a:off x="457200" y="598488"/>
            <a:ext cx="8229600" cy="742950"/>
          </a:xfrm>
        </p:spPr>
        <p:txBody>
          <a:bodyPr/>
          <a:lstStyle/>
          <a:p>
            <a:pPr eaLnBrk="1" hangingPunct="1"/>
            <a:r>
              <a:rPr lang="ro-RO" altLang="ro-RO" sz="3200" b="1" smtClean="0"/>
              <a:t>TRAFIC DE PERSOANE</a:t>
            </a:r>
          </a:p>
        </p:txBody>
      </p:sp>
      <p:sp>
        <p:nvSpPr>
          <p:cNvPr id="6147" name="Substituent conținut 8"/>
          <p:cNvSpPr>
            <a:spLocks noGrp="1"/>
          </p:cNvSpPr>
          <p:nvPr>
            <p:ph idx="1"/>
          </p:nvPr>
        </p:nvSpPr>
        <p:spPr>
          <a:xfrm>
            <a:off x="457200" y="1484313"/>
            <a:ext cx="7931224" cy="4968875"/>
          </a:xfrm>
        </p:spPr>
        <p:txBody>
          <a:bodyPr>
            <a:normAutofit/>
          </a:bodyPr>
          <a:lstStyle/>
          <a:p>
            <a:pPr marL="361950" lvl="1" indent="31750" eaLnBrk="1" hangingPunct="1">
              <a:buFontTx/>
              <a:buChar char="-"/>
              <a:tabLst>
                <a:tab pos="361950" algn="l"/>
              </a:tabLst>
            </a:pPr>
            <a:r>
              <a:rPr lang="ro-RO" altLang="ro-RO" sz="2400" dirty="0" smtClean="0"/>
              <a:t>În baza Protocolului de colaborare cu ANÎTP, specialiștii din cadrul Centrelor regionale ale Agenției și personalul specializat în prevenire din cadrul Inspectoratelor Județene de Poliție au sarcina de a colabora cu ISJ și unitățile școlare pentru implementarea proiectelor de prevenire. Vă rog să solicitați prezența acestora în școli, precum și participarea la întâlnirile periodice cu directorii/consilierii/profesorii psihologi /psihopedagogi.</a:t>
            </a:r>
          </a:p>
          <a:p>
            <a:pPr marL="361950" lvl="1" indent="31750" eaLnBrk="1" hangingPunct="1">
              <a:buFontTx/>
              <a:buChar char="-"/>
              <a:tabLst>
                <a:tab pos="361950" algn="l"/>
              </a:tabLst>
            </a:pPr>
            <a:r>
              <a:rPr lang="ro-RO" altLang="ro-RO" sz="2400" b="1" u="sng" dirty="0" smtClean="0"/>
              <a:t>Raportare semestrială( 10.02.2016 si 15.06.2016)</a:t>
            </a:r>
          </a:p>
          <a:p>
            <a:pPr marL="361950" lvl="1" indent="31750" eaLnBrk="1" hangingPunct="1">
              <a:buFont typeface="Wingdings 2" pitchFamily="18" charset="2"/>
              <a:buNone/>
              <a:tabLst>
                <a:tab pos="361950" algn="l"/>
              </a:tabLst>
            </a:pPr>
            <a:r>
              <a:rPr lang="ro-RO" altLang="ro-RO" sz="2200" dirty="0" smtClean="0"/>
              <a:t>			</a:t>
            </a:r>
          </a:p>
        </p:txBody>
      </p:sp>
    </p:spTree>
    <p:extLst>
      <p:ext uri="{BB962C8B-B14F-4D97-AF65-F5344CB8AC3E}">
        <p14:creationId xmlns:p14="http://schemas.microsoft.com/office/powerpoint/2010/main" xmlns="" val="26243271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u 7"/>
          <p:cNvSpPr>
            <a:spLocks noGrp="1"/>
          </p:cNvSpPr>
          <p:nvPr>
            <p:ph type="title"/>
          </p:nvPr>
        </p:nvSpPr>
        <p:spPr>
          <a:xfrm>
            <a:off x="457200" y="598488"/>
            <a:ext cx="8229600" cy="742950"/>
          </a:xfrm>
        </p:spPr>
        <p:txBody>
          <a:bodyPr/>
          <a:lstStyle/>
          <a:p>
            <a:pPr eaLnBrk="1" hangingPunct="1"/>
            <a:r>
              <a:rPr lang="ro-RO" altLang="ro-RO" sz="3200" b="1" smtClean="0"/>
              <a:t>PREVENIREA CONSUMULUI DE DROGURI</a:t>
            </a:r>
          </a:p>
        </p:txBody>
      </p:sp>
      <p:sp>
        <p:nvSpPr>
          <p:cNvPr id="5123" name="Substituent conținut 8"/>
          <p:cNvSpPr>
            <a:spLocks noGrp="1"/>
          </p:cNvSpPr>
          <p:nvPr>
            <p:ph idx="1"/>
          </p:nvPr>
        </p:nvSpPr>
        <p:spPr>
          <a:xfrm>
            <a:off x="457200" y="1844675"/>
            <a:ext cx="7499350" cy="3097213"/>
          </a:xfrm>
        </p:spPr>
        <p:txBody>
          <a:bodyPr>
            <a:normAutofit fontScale="92500" lnSpcReduction="10000"/>
          </a:bodyPr>
          <a:lstStyle/>
          <a:p>
            <a:pPr marL="361950" lvl="1" indent="31750" eaLnBrk="1" hangingPunct="1">
              <a:buFont typeface="Wingdings 2" pitchFamily="18" charset="2"/>
              <a:buNone/>
              <a:tabLst>
                <a:tab pos="361950" algn="l"/>
              </a:tabLst>
            </a:pPr>
            <a:r>
              <a:rPr lang="ro-RO" altLang="ro-RO" sz="2400" dirty="0" smtClean="0"/>
              <a:t>- Strategia Națională Antidrog – colaborare cu CPECA</a:t>
            </a:r>
          </a:p>
          <a:p>
            <a:pPr marL="361950" lvl="1" indent="31750" eaLnBrk="1" hangingPunct="1">
              <a:buFontTx/>
              <a:buChar char="-"/>
              <a:tabLst>
                <a:tab pos="361950" algn="l"/>
              </a:tabLst>
            </a:pPr>
            <a:r>
              <a:rPr lang="ro-RO" altLang="ro-RO" sz="2400" dirty="0" smtClean="0"/>
              <a:t>„Necenzurat” – materiale disponibile; cursul a fost acreditat de mai multe CCD-uri din țară</a:t>
            </a:r>
          </a:p>
          <a:p>
            <a:pPr marL="361950" lvl="1" indent="31750" eaLnBrk="1" hangingPunct="1">
              <a:buFont typeface="Wingdings 2" pitchFamily="18" charset="2"/>
              <a:buNone/>
              <a:tabLst>
                <a:tab pos="361950" algn="l"/>
              </a:tabLst>
            </a:pPr>
            <a:r>
              <a:rPr lang="ro-RO" altLang="ro-RO" sz="2400" dirty="0" smtClean="0"/>
              <a:t>- Concursul de proiecte antidrog „Împreună”  - pagină facebook: concurs impreuna-antidrog</a:t>
            </a:r>
          </a:p>
          <a:p>
            <a:pPr marL="361950" lvl="1" indent="31750" eaLnBrk="1" hangingPunct="1">
              <a:buFont typeface="Wingdings 2" pitchFamily="18" charset="2"/>
              <a:buNone/>
              <a:tabLst>
                <a:tab pos="361950" algn="l"/>
              </a:tabLst>
            </a:pPr>
            <a:r>
              <a:rPr lang="ro-RO" altLang="ro-RO" sz="2400" b="1" u="sng" dirty="0" smtClean="0"/>
              <a:t>- Raportare semestrială (10.02.2016 si 15.06.2016)</a:t>
            </a:r>
            <a:r>
              <a:rPr lang="ro-RO" altLang="ro-RO" sz="2200" dirty="0" smtClean="0"/>
              <a:t>			</a:t>
            </a:r>
          </a:p>
        </p:txBody>
      </p:sp>
    </p:spTree>
    <p:extLst>
      <p:ext uri="{BB962C8B-B14F-4D97-AF65-F5344CB8AC3E}">
        <p14:creationId xmlns:p14="http://schemas.microsoft.com/office/powerpoint/2010/main" xmlns="" val="226431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922114"/>
          </a:xfrm>
        </p:spPr>
        <p:txBody>
          <a:bodyPr/>
          <a:lstStyle/>
          <a:p>
            <a:pPr algn="ctr"/>
            <a:r>
              <a:rPr lang="ro-RO" dirty="0" smtClean="0">
                <a:solidFill>
                  <a:schemeClr val="accent2">
                    <a:lumMod val="50000"/>
                  </a:schemeClr>
                </a:solidFill>
                <a:latin typeface="Times New Roman" panose="02020603050405020304" pitchFamily="18" charset="0"/>
                <a:cs typeface="Times New Roman" panose="02020603050405020304" pitchFamily="18" charset="0"/>
              </a:rPr>
              <a:t>An școlar 2015-2016</a:t>
            </a:r>
            <a:endParaRPr lang="ro-RO"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Substituent conținut 2"/>
          <p:cNvSpPr>
            <a:spLocks noGrp="1"/>
          </p:cNvSpPr>
          <p:nvPr>
            <p:ph idx="1"/>
          </p:nvPr>
        </p:nvSpPr>
        <p:spPr>
          <a:xfrm>
            <a:off x="457200" y="1340768"/>
            <a:ext cx="7467600" cy="5133184"/>
          </a:xfrm>
        </p:spPr>
        <p:txBody>
          <a:bodyPr>
            <a:normAutofit lnSpcReduction="10000"/>
          </a:bodyPr>
          <a:lstStyle/>
          <a:p>
            <a:pPr algn="just"/>
            <a:r>
              <a:rPr lang="ro-RO" b="1" dirty="0" smtClean="0">
                <a:solidFill>
                  <a:schemeClr val="accent3">
                    <a:lumMod val="50000"/>
                  </a:schemeClr>
                </a:solidFill>
              </a:rPr>
              <a:t>3</a:t>
            </a:r>
            <a:r>
              <a:rPr lang="ro-RO" b="1" dirty="0" smtClean="0">
                <a:solidFill>
                  <a:srgbClr val="002060"/>
                </a:solidFill>
              </a:rPr>
              <a:t>.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Cadrul normativ</a:t>
            </a: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privind organizarea procesului de învățământ în anul şcolar 2014– 2015 </a:t>
            </a: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noutăți, puncte critice, măsuri și acțiuni generate de acesta.</a:t>
            </a:r>
          </a:p>
          <a:p>
            <a:pPr algn="just">
              <a:buNone/>
            </a:pPr>
            <a:endParaRPr lang="ro-RO" dirty="0" smtClean="0">
              <a:solidFill>
                <a:schemeClr val="accent2">
                  <a:lumMod val="50000"/>
                </a:schemeClr>
              </a:solidFill>
              <a:latin typeface="Times New Roman" panose="02020603050405020304" pitchFamily="18" charset="0"/>
              <a:cs typeface="Times New Roman" panose="02020603050405020304" pitchFamily="18" charset="0"/>
            </a:endParaRPr>
          </a:p>
          <a:p>
            <a:pPr algn="just"/>
            <a:r>
              <a:rPr lang="ro-RO" dirty="0" smtClean="0">
                <a:solidFill>
                  <a:schemeClr val="accent2">
                    <a:lumMod val="50000"/>
                  </a:schemeClr>
                </a:solidFill>
                <a:latin typeface="Times New Roman" panose="02020603050405020304" pitchFamily="18" charset="0"/>
                <a:cs typeface="Times New Roman" panose="02020603050405020304" pitchFamily="18" charset="0"/>
              </a:rPr>
              <a:t>3.1.</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 </a:t>
            </a:r>
            <a:r>
              <a:rPr lang="ro-RO" dirty="0" smtClean="0">
                <a:solidFill>
                  <a:schemeClr val="accent2">
                    <a:lumMod val="50000"/>
                  </a:schemeClr>
                </a:solidFill>
                <a:latin typeface="Times New Roman" panose="02020603050405020304" pitchFamily="18" charset="0"/>
                <a:cs typeface="Times New Roman" panose="02020603050405020304" pitchFamily="18" charset="0"/>
              </a:rPr>
              <a:t> OMEN nr.4496/2015 privind structura anului școlar;</a:t>
            </a:r>
          </a:p>
          <a:p>
            <a:pPr algn="just"/>
            <a:r>
              <a:rPr lang="ro-RO" dirty="0" smtClean="0">
                <a:solidFill>
                  <a:schemeClr val="accent2">
                    <a:lumMod val="50000"/>
                  </a:schemeClr>
                </a:solidFill>
                <a:latin typeface="Times New Roman" panose="02020603050405020304" pitchFamily="18" charset="0"/>
                <a:cs typeface="Times New Roman" panose="02020603050405020304" pitchFamily="18" charset="0"/>
              </a:rPr>
              <a:t>3.2.  Regulamente, metodologii specifice, curriculum național etc. </a:t>
            </a:r>
          </a:p>
          <a:p>
            <a:pPr algn="just">
              <a:buNone/>
            </a:pP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p>
          <a:p>
            <a:pPr algn="just"/>
            <a:r>
              <a:rPr lang="ro-RO" b="1" dirty="0" smtClean="0">
                <a:solidFill>
                  <a:schemeClr val="accent2">
                    <a:lumMod val="50000"/>
                  </a:schemeClr>
                </a:solidFill>
                <a:latin typeface="Times New Roman" panose="02020603050405020304" pitchFamily="18" charset="0"/>
                <a:cs typeface="Times New Roman" panose="02020603050405020304" pitchFamily="18" charset="0"/>
              </a:rPr>
              <a:t>4. Structura Portofoliului/mapei consilierului educativ</a:t>
            </a:r>
          </a:p>
          <a:p>
            <a:pPr algn="just"/>
            <a:r>
              <a:rPr lang="ro-RO" b="1" dirty="0" smtClean="0">
                <a:solidFill>
                  <a:schemeClr val="accent2">
                    <a:lumMod val="50000"/>
                  </a:schemeClr>
                </a:solidFill>
                <a:latin typeface="Times New Roman" panose="02020603050405020304" pitchFamily="18" charset="0"/>
                <a:cs typeface="Times New Roman" panose="02020603050405020304" pitchFamily="18" charset="0"/>
              </a:rPr>
              <a:t>: </a:t>
            </a:r>
            <a:r>
              <a:rPr lang="ro-RO" dirty="0" smtClean="0">
                <a:solidFill>
                  <a:schemeClr val="accent2">
                    <a:lumMod val="50000"/>
                  </a:schemeClr>
                </a:solidFill>
                <a:latin typeface="Times New Roman" panose="02020603050405020304" pitchFamily="18" charset="0"/>
                <a:cs typeface="Times New Roman" panose="02020603050405020304" pitchFamily="18" charset="0"/>
              </a:rPr>
              <a:t>documente normative, documente manageriale, baze de date, documente specifice disciplinei.</a:t>
            </a:r>
          </a:p>
          <a:p>
            <a:pPr algn="just">
              <a:buNone/>
            </a:pP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p>
          <a:p>
            <a:pPr algn="just"/>
            <a:r>
              <a:rPr lang="ro-RO" b="1" dirty="0" smtClean="0">
                <a:solidFill>
                  <a:schemeClr val="accent2">
                    <a:lumMod val="50000"/>
                  </a:schemeClr>
                </a:solidFill>
                <a:latin typeface="Times New Roman" panose="02020603050405020304" pitchFamily="18" charset="0"/>
                <a:cs typeface="Times New Roman" panose="02020603050405020304" pitchFamily="18" charset="0"/>
              </a:rPr>
              <a:t>5. Modificarea/adaptarea/elaborarea de regulamente-specifice și precizări </a:t>
            </a:r>
            <a:r>
              <a:rPr lang="ro-RO" dirty="0" smtClean="0">
                <a:solidFill>
                  <a:schemeClr val="accent2">
                    <a:lumMod val="50000"/>
                  </a:schemeClr>
                </a:solidFill>
                <a:latin typeface="Times New Roman" panose="02020603050405020304" pitchFamily="18" charset="0"/>
                <a:cs typeface="Times New Roman" panose="02020603050405020304" pitchFamily="18" charset="0"/>
              </a:rPr>
              <a:t>referitoare la organizarea și desfășurarea competițiilor școlare, în urma analizei rapoartelor pentru anul școlar 2014-2015 - ateliere de lucru și focus-grupuri. </a:t>
            </a:r>
          </a:p>
          <a:p>
            <a:pPr>
              <a:buNone/>
            </a:pPr>
            <a:endParaRPr lang="ro-RO" dirty="0" smtClean="0">
              <a:solidFill>
                <a:schemeClr val="accent2">
                  <a:lumMod val="50000"/>
                </a:schemeClr>
              </a:solidFill>
              <a:latin typeface="Times New Roman" panose="02020603050405020304" pitchFamily="18" charset="0"/>
              <a:cs typeface="Times New Roman" panose="02020603050405020304" pitchFamily="18" charset="0"/>
            </a:endParaRPr>
          </a:p>
          <a:p>
            <a:endParaRPr lang="ro-RO" dirty="0">
              <a:solidFill>
                <a:srgbClr val="002060"/>
              </a:solidFill>
            </a:endParaRPr>
          </a:p>
        </p:txBody>
      </p:sp>
    </p:spTree>
    <p:extLst>
      <p:ext uri="{BB962C8B-B14F-4D97-AF65-F5344CB8AC3E}">
        <p14:creationId xmlns:p14="http://schemas.microsoft.com/office/powerpoint/2010/main" xmlns="" val="269993269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827584" y="476672"/>
            <a:ext cx="7498080" cy="648072"/>
          </a:xfrm>
        </p:spPr>
        <p:txBody>
          <a:bodyPr>
            <a:normAutofit/>
          </a:bodyPr>
          <a:lstStyle/>
          <a:p>
            <a:r>
              <a:rPr lang="ro-RO" sz="1800" b="1" dirty="0" smtClean="0">
                <a:solidFill>
                  <a:schemeClr val="accent3">
                    <a:lumMod val="50000"/>
                  </a:schemeClr>
                </a:solidFill>
              </a:rPr>
              <a:t>Priorităţi în educaţie (pe termen scurt):</a:t>
            </a:r>
            <a:br>
              <a:rPr lang="ro-RO" sz="1800" b="1" dirty="0" smtClean="0">
                <a:solidFill>
                  <a:schemeClr val="accent3">
                    <a:lumMod val="50000"/>
                  </a:schemeClr>
                </a:solidFill>
              </a:rPr>
            </a:br>
            <a:endParaRPr lang="ro-RO" sz="1800" dirty="0">
              <a:solidFill>
                <a:schemeClr val="accent3">
                  <a:lumMod val="50000"/>
                </a:schemeClr>
              </a:solidFill>
            </a:endParaRPr>
          </a:p>
        </p:txBody>
      </p:sp>
      <p:sp>
        <p:nvSpPr>
          <p:cNvPr id="3" name="Substituent conținut 2"/>
          <p:cNvSpPr>
            <a:spLocks noGrp="1"/>
          </p:cNvSpPr>
          <p:nvPr>
            <p:ph idx="1"/>
          </p:nvPr>
        </p:nvSpPr>
        <p:spPr>
          <a:xfrm>
            <a:off x="1475656" y="1052736"/>
            <a:ext cx="7128792" cy="5421216"/>
          </a:xfrm>
        </p:spPr>
        <p:txBody>
          <a:bodyPr>
            <a:normAutofit fontScale="40000" lnSpcReduction="20000"/>
          </a:bodyPr>
          <a:lstStyle/>
          <a:p>
            <a:pPr>
              <a:lnSpc>
                <a:spcPct val="80000"/>
              </a:lnSpc>
              <a:buFont typeface="Wingdings" pitchFamily="2" charset="2"/>
              <a:buNone/>
            </a:pPr>
            <a:endParaRPr lang="ro-RO" b="1" dirty="0" smtClean="0">
              <a:solidFill>
                <a:schemeClr val="accent2">
                  <a:lumMod val="50000"/>
                </a:schemeClr>
              </a:solidFill>
            </a:endParaRPr>
          </a:p>
          <a:p>
            <a:pPr algn="just">
              <a:lnSpc>
                <a:spcPct val="170000"/>
              </a:lnSpc>
              <a:buFont typeface="Wingdings" pitchFamily="2" charset="2"/>
              <a:buChar char="q"/>
            </a:pPr>
            <a:r>
              <a:rPr lang="ro-RO" sz="4300" dirty="0" smtClean="0">
                <a:solidFill>
                  <a:schemeClr val="accent3">
                    <a:lumMod val="50000"/>
                  </a:schemeClr>
                </a:solidFill>
              </a:rPr>
              <a:t>Aplicare doc. legislative derivate din </a:t>
            </a:r>
            <a:r>
              <a:rPr lang="ro-RO" sz="4300" b="1" dirty="0" smtClean="0">
                <a:solidFill>
                  <a:schemeClr val="accent3">
                    <a:lumMod val="50000"/>
                  </a:schemeClr>
                </a:solidFill>
              </a:rPr>
              <a:t>LEN     nr. 1/2011</a:t>
            </a:r>
          </a:p>
          <a:p>
            <a:pPr algn="just">
              <a:lnSpc>
                <a:spcPct val="170000"/>
              </a:lnSpc>
              <a:buFont typeface="Wingdings" pitchFamily="2" charset="2"/>
              <a:buChar char="q"/>
            </a:pPr>
            <a:r>
              <a:rPr lang="ro-RO" sz="4300" dirty="0" smtClean="0">
                <a:solidFill>
                  <a:schemeClr val="accent3">
                    <a:lumMod val="50000"/>
                  </a:schemeClr>
                </a:solidFill>
              </a:rPr>
              <a:t>Activităţi de dirigenţie şi consiliere şi orientare </a:t>
            </a:r>
            <a:r>
              <a:rPr lang="ro-RO" sz="4300" b="1" dirty="0" smtClean="0">
                <a:solidFill>
                  <a:schemeClr val="accent3">
                    <a:lumMod val="50000"/>
                  </a:schemeClr>
                </a:solidFill>
              </a:rPr>
              <a:t>OMECTS 5132/2009</a:t>
            </a:r>
          </a:p>
          <a:p>
            <a:pPr algn="just">
              <a:lnSpc>
                <a:spcPct val="170000"/>
              </a:lnSpc>
              <a:buFont typeface="Wingdings" pitchFamily="2" charset="2"/>
              <a:buChar char="q"/>
            </a:pPr>
            <a:r>
              <a:rPr lang="en-US" sz="4300" b="1" i="1" dirty="0" err="1" smtClean="0">
                <a:solidFill>
                  <a:schemeClr val="accent3">
                    <a:lumMod val="50000"/>
                  </a:schemeClr>
                </a:solidFill>
                <a:latin typeface="Times New Roman" pitchFamily="18" charset="0"/>
                <a:cs typeface="Times New Roman" pitchFamily="18" charset="0"/>
              </a:rPr>
              <a:t>Metodologia</a:t>
            </a:r>
            <a:r>
              <a:rPr lang="en-US" sz="4300" b="1" i="1" dirty="0" smtClean="0">
                <a:solidFill>
                  <a:schemeClr val="accent3">
                    <a:lumMod val="50000"/>
                  </a:schemeClr>
                </a:solidFill>
                <a:latin typeface="Times New Roman" pitchFamily="18" charset="0"/>
                <a:cs typeface="Times New Roman" pitchFamily="18" charset="0"/>
              </a:rPr>
              <a:t> </a:t>
            </a:r>
            <a:r>
              <a:rPr lang="ro-RO" sz="4300" b="1" i="1" dirty="0" smtClean="0">
                <a:solidFill>
                  <a:schemeClr val="accent3">
                    <a:lumMod val="50000"/>
                  </a:schemeClr>
                </a:solidFill>
                <a:latin typeface="Times New Roman" pitchFamily="18" charset="0"/>
                <a:cs typeface="Times New Roman" pitchFamily="18" charset="0"/>
              </a:rPr>
              <a:t>privind  examinarea  stării de sănătate  a preşcolarilor   şi  elevilor  din unităţile   de învăţământ de stat  şi particulare  autorizate/acreditate, privind  acordarea asistenţei  medicale  gratuite şi pentru promovarea  unui stil de viaţă sănătos, aprobată prin </a:t>
            </a:r>
            <a:r>
              <a:rPr lang="ro-RO" sz="4300" b="1" dirty="0" smtClean="0">
                <a:solidFill>
                  <a:schemeClr val="accent3">
                    <a:lumMod val="50000"/>
                  </a:schemeClr>
                </a:solidFill>
                <a:latin typeface="Times New Roman" pitchFamily="18" charset="0"/>
                <a:cs typeface="Times New Roman" pitchFamily="18" charset="0"/>
              </a:rPr>
              <a:t> ORDIN COMUN nr. 5298/07.09.2011 (MECTS și nr. 1668/09.12.2011 (MS), și publicată în MO nr. 25/12.01.2012</a:t>
            </a:r>
            <a:r>
              <a:rPr lang="ro-RO" sz="4300" b="1" dirty="0" smtClean="0">
                <a:solidFill>
                  <a:schemeClr val="accent3">
                    <a:lumMod val="50000"/>
                  </a:schemeClr>
                </a:solidFill>
              </a:rPr>
              <a:t>. completată de Ordinul comun nr.5057MECS/1002MS/2015</a:t>
            </a:r>
            <a:r>
              <a:rPr lang="ro-RO" sz="4300" dirty="0" smtClean="0">
                <a:solidFill>
                  <a:schemeClr val="accent3">
                    <a:lumMod val="50000"/>
                  </a:schemeClr>
                </a:solidFill>
              </a:rPr>
              <a:t> </a:t>
            </a:r>
          </a:p>
        </p:txBody>
      </p:sp>
    </p:spTree>
    <p:extLst>
      <p:ext uri="{BB962C8B-B14F-4D97-AF65-F5344CB8AC3E}">
        <p14:creationId xmlns:p14="http://schemas.microsoft.com/office/powerpoint/2010/main" xmlns="" val="253346763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19673" y="1340768"/>
            <a:ext cx="6914728" cy="4570454"/>
          </a:xfrm>
        </p:spPr>
        <p:txBody>
          <a:bodyPr>
            <a:normAutofit fontScale="85000" lnSpcReduction="20000"/>
          </a:bodyPr>
          <a:lstStyle/>
          <a:p>
            <a:pPr algn="ctr">
              <a:lnSpc>
                <a:spcPct val="170000"/>
              </a:lnSpc>
              <a:buFont typeface="Wingdings" pitchFamily="2" charset="2"/>
              <a:buChar char="q"/>
            </a:pPr>
            <a:r>
              <a:rPr lang="ro-RO" sz="2600" b="1" dirty="0">
                <a:solidFill>
                  <a:schemeClr val="accent3">
                    <a:lumMod val="50000"/>
                  </a:schemeClr>
                </a:solidFill>
              </a:rPr>
              <a:t>OMECS 5115/2014, ROFUIP </a:t>
            </a:r>
          </a:p>
          <a:p>
            <a:pPr marL="0" indent="0" algn="just">
              <a:lnSpc>
                <a:spcPct val="170000"/>
              </a:lnSpc>
              <a:buNone/>
            </a:pPr>
            <a:r>
              <a:rPr lang="ro-RO" b="1" dirty="0">
                <a:solidFill>
                  <a:schemeClr val="accent3">
                    <a:lumMod val="50000"/>
                  </a:schemeClr>
                </a:solidFill>
              </a:rPr>
              <a:t>Titlul </a:t>
            </a:r>
            <a:r>
              <a:rPr lang="ro-RO" b="1" dirty="0" smtClean="0">
                <a:solidFill>
                  <a:schemeClr val="accent3">
                    <a:lumMod val="50000"/>
                  </a:schemeClr>
                </a:solidFill>
              </a:rPr>
              <a:t>V</a:t>
            </a:r>
            <a:endParaRPr lang="ro-RO" b="1" dirty="0">
              <a:solidFill>
                <a:schemeClr val="accent3">
                  <a:lumMod val="50000"/>
                </a:schemeClr>
              </a:solidFill>
            </a:endParaRPr>
          </a:p>
          <a:p>
            <a:pPr marL="0" indent="0" algn="just">
              <a:lnSpc>
                <a:spcPct val="170000"/>
              </a:lnSpc>
              <a:buNone/>
            </a:pPr>
            <a:r>
              <a:rPr lang="ro-RO" b="1" dirty="0">
                <a:solidFill>
                  <a:schemeClr val="accent3">
                    <a:lumMod val="50000"/>
                  </a:schemeClr>
                </a:solidFill>
              </a:rPr>
              <a:t> Cap. 2, Secțiunea 1– </a:t>
            </a:r>
            <a:r>
              <a:rPr lang="ro-RO" b="1" i="1" dirty="0">
                <a:solidFill>
                  <a:schemeClr val="accent3">
                    <a:lumMod val="50000"/>
                  </a:schemeClr>
                </a:solidFill>
              </a:rPr>
              <a:t>Coordonatorul de proiecte și programe educative </a:t>
            </a:r>
            <a:r>
              <a:rPr lang="ro-RO" b="1" dirty="0">
                <a:solidFill>
                  <a:schemeClr val="accent3">
                    <a:lumMod val="50000"/>
                  </a:schemeClr>
                </a:solidFill>
              </a:rPr>
              <a:t>și Secțiunea 2 </a:t>
            </a:r>
            <a:r>
              <a:rPr lang="ro-RO" b="1" i="1" dirty="0">
                <a:solidFill>
                  <a:schemeClr val="accent3">
                    <a:lumMod val="50000"/>
                  </a:schemeClr>
                </a:solidFill>
              </a:rPr>
              <a:t>- Portofoliul dirigintelui</a:t>
            </a:r>
          </a:p>
          <a:p>
            <a:pPr marL="0" indent="0" algn="just">
              <a:lnSpc>
                <a:spcPct val="170000"/>
              </a:lnSpc>
              <a:buNone/>
            </a:pPr>
            <a:r>
              <a:rPr lang="ro-RO" b="1" i="1" dirty="0">
                <a:solidFill>
                  <a:schemeClr val="accent3">
                    <a:lumMod val="50000"/>
                  </a:schemeClr>
                </a:solidFill>
              </a:rPr>
              <a:t>Cap. 4. Alte tipuri de comisii – Anexa 1 – Comisia pentru programe și proiecte educative</a:t>
            </a:r>
          </a:p>
          <a:p>
            <a:pPr marL="0" indent="0" algn="just">
              <a:lnSpc>
                <a:spcPct val="170000"/>
              </a:lnSpc>
              <a:buNone/>
            </a:pPr>
            <a:r>
              <a:rPr lang="ro-RO" b="1" dirty="0">
                <a:solidFill>
                  <a:schemeClr val="accent3">
                    <a:lumMod val="50000"/>
                  </a:schemeClr>
                </a:solidFill>
              </a:rPr>
              <a:t>Titlul VII</a:t>
            </a:r>
          </a:p>
          <a:p>
            <a:pPr marL="0" indent="0" algn="just">
              <a:lnSpc>
                <a:spcPct val="170000"/>
              </a:lnSpc>
              <a:buNone/>
            </a:pPr>
            <a:r>
              <a:rPr lang="ro-RO" b="1" i="1" dirty="0">
                <a:solidFill>
                  <a:schemeClr val="accent3">
                    <a:lumMod val="50000"/>
                  </a:schemeClr>
                </a:solidFill>
              </a:rPr>
              <a:t>Cap 3. Consiliul elevilor</a:t>
            </a:r>
          </a:p>
          <a:p>
            <a:pPr marL="0" indent="0" algn="just">
              <a:lnSpc>
                <a:spcPct val="170000"/>
              </a:lnSpc>
              <a:buNone/>
            </a:pPr>
            <a:r>
              <a:rPr lang="ro-RO" b="1" i="1" dirty="0">
                <a:solidFill>
                  <a:schemeClr val="accent3">
                    <a:lumMod val="50000"/>
                  </a:schemeClr>
                </a:solidFill>
              </a:rPr>
              <a:t>Cap. 4. Activitatea educativă extrașcolară</a:t>
            </a:r>
          </a:p>
          <a:p>
            <a:pPr marL="0" indent="0" algn="just">
              <a:lnSpc>
                <a:spcPct val="170000"/>
              </a:lnSpc>
              <a:buNone/>
            </a:pPr>
            <a:r>
              <a:rPr lang="ro-RO" b="1" i="1" dirty="0">
                <a:solidFill>
                  <a:schemeClr val="accent3">
                    <a:lumMod val="50000"/>
                  </a:schemeClr>
                </a:solidFill>
              </a:rPr>
              <a:t>Titlul IX – Parteneri educaționali: părinți, parteneriat/protocoale</a:t>
            </a:r>
            <a:endParaRPr lang="ro-RO" i="1" dirty="0">
              <a:solidFill>
                <a:schemeClr val="accent3">
                  <a:lumMod val="50000"/>
                </a:schemeClr>
              </a:solidFill>
            </a:endParaRPr>
          </a:p>
          <a:p>
            <a:endParaRPr lang="ro-RO" dirty="0">
              <a:solidFill>
                <a:schemeClr val="accent2">
                  <a:lumMod val="50000"/>
                </a:schemeClr>
              </a:solidFill>
            </a:endParaRPr>
          </a:p>
          <a:p>
            <a:endParaRPr lang="ro-RO" dirty="0"/>
          </a:p>
        </p:txBody>
      </p:sp>
    </p:spTree>
    <p:extLst>
      <p:ext uri="{BB962C8B-B14F-4D97-AF65-F5344CB8AC3E}">
        <p14:creationId xmlns:p14="http://schemas.microsoft.com/office/powerpoint/2010/main" xmlns="" val="119213083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764704"/>
            <a:ext cx="7634809" cy="5146518"/>
          </a:xfrm>
        </p:spPr>
        <p:txBody>
          <a:bodyPr>
            <a:normAutofit/>
          </a:bodyPr>
          <a:lstStyle/>
          <a:p>
            <a:pPr algn="just">
              <a:lnSpc>
                <a:spcPct val="170000"/>
              </a:lnSpc>
              <a:buFont typeface="Wingdings" pitchFamily="2" charset="2"/>
              <a:buChar char="q"/>
            </a:pPr>
            <a:r>
              <a:rPr lang="ro-RO" b="1" dirty="0" smtClean="0">
                <a:solidFill>
                  <a:schemeClr val="accent1">
                    <a:lumMod val="50000"/>
                  </a:schemeClr>
                </a:solidFill>
              </a:rPr>
              <a:t>OMECȘ nr. 4624/2015 de modificare a anexei 1 a OMECTS </a:t>
            </a:r>
            <a:r>
              <a:rPr lang="ro-RO" b="1" dirty="0">
                <a:solidFill>
                  <a:schemeClr val="accent1">
                    <a:lumMod val="50000"/>
                  </a:schemeClr>
                </a:solidFill>
              </a:rPr>
              <a:t>nr. </a:t>
            </a:r>
            <a:r>
              <a:rPr lang="ro-RO" b="1" dirty="0" smtClean="0">
                <a:solidFill>
                  <a:schemeClr val="accent1">
                    <a:lumMod val="50000"/>
                  </a:schemeClr>
                </a:solidFill>
              </a:rPr>
              <a:t>5567/2011 </a:t>
            </a:r>
            <a:r>
              <a:rPr lang="ro-RO" dirty="0" smtClean="0">
                <a:solidFill>
                  <a:schemeClr val="accent1">
                    <a:lumMod val="50000"/>
                  </a:schemeClr>
                </a:solidFill>
              </a:rPr>
              <a:t>privind </a:t>
            </a:r>
            <a:r>
              <a:rPr lang="ro-RO" dirty="0">
                <a:solidFill>
                  <a:schemeClr val="accent1">
                    <a:lumMod val="50000"/>
                  </a:schemeClr>
                </a:solidFill>
              </a:rPr>
              <a:t>aprobarea Regulamentului de organizare și funcționare a unităților care oferă activitate extrașcolară </a:t>
            </a:r>
          </a:p>
          <a:p>
            <a:pPr algn="just">
              <a:lnSpc>
                <a:spcPct val="170000"/>
              </a:lnSpc>
              <a:buFont typeface="Wingdings" pitchFamily="2" charset="2"/>
              <a:buChar char="q"/>
            </a:pPr>
            <a:r>
              <a:rPr lang="ro-RO" dirty="0">
                <a:solidFill>
                  <a:schemeClr val="accent1">
                    <a:lumMod val="50000"/>
                  </a:schemeClr>
                </a:solidFill>
              </a:rPr>
              <a:t>Monitorizare program” Școala altfel: Să știi mai multe, să fii mai bun!”, cf. </a:t>
            </a:r>
            <a:r>
              <a:rPr lang="ro-RO" b="1" dirty="0">
                <a:solidFill>
                  <a:schemeClr val="accent1">
                    <a:lumMod val="50000"/>
                  </a:schemeClr>
                </a:solidFill>
              </a:rPr>
              <a:t>OMEN nr. 4496/2015 </a:t>
            </a:r>
            <a:endParaRPr lang="ro-RO" b="1" dirty="0" smtClean="0">
              <a:solidFill>
                <a:schemeClr val="accent1">
                  <a:lumMod val="50000"/>
                </a:schemeClr>
              </a:solidFill>
            </a:endParaRPr>
          </a:p>
          <a:p>
            <a:pPr algn="just">
              <a:lnSpc>
                <a:spcPct val="170000"/>
              </a:lnSpc>
              <a:buFont typeface="Wingdings" pitchFamily="2" charset="2"/>
              <a:buChar char="q"/>
            </a:pPr>
            <a:r>
              <a:rPr lang="ro-RO" dirty="0" smtClean="0">
                <a:solidFill>
                  <a:schemeClr val="accent1">
                    <a:lumMod val="50000"/>
                  </a:schemeClr>
                </a:solidFill>
              </a:rPr>
              <a:t>Colaborări </a:t>
            </a:r>
            <a:r>
              <a:rPr lang="ro-RO" dirty="0">
                <a:solidFill>
                  <a:schemeClr val="accent1">
                    <a:lumMod val="50000"/>
                  </a:schemeClr>
                </a:solidFill>
              </a:rPr>
              <a:t>naționale in </a:t>
            </a:r>
            <a:r>
              <a:rPr lang="ro-RO" dirty="0" smtClean="0">
                <a:solidFill>
                  <a:schemeClr val="accent1">
                    <a:lumMod val="50000"/>
                  </a:schemeClr>
                </a:solidFill>
              </a:rPr>
              <a:t>proiecte</a:t>
            </a:r>
          </a:p>
          <a:p>
            <a:pPr algn="just">
              <a:lnSpc>
                <a:spcPct val="170000"/>
              </a:lnSpc>
              <a:buFont typeface="Wingdings" pitchFamily="2" charset="2"/>
              <a:buChar char="q"/>
            </a:pPr>
            <a:r>
              <a:rPr lang="ro-RO" dirty="0" smtClean="0">
                <a:solidFill>
                  <a:schemeClr val="accent1">
                    <a:lumMod val="50000"/>
                  </a:schemeClr>
                </a:solidFill>
              </a:rPr>
              <a:t>Realizarea de inspecții/consiliere și orientare/dirigenție</a:t>
            </a:r>
          </a:p>
          <a:p>
            <a:pPr algn="just">
              <a:lnSpc>
                <a:spcPct val="170000"/>
              </a:lnSpc>
              <a:buFont typeface="Wingdings" pitchFamily="2" charset="2"/>
              <a:buChar char="q"/>
            </a:pPr>
            <a:r>
              <a:rPr lang="ro-RO" dirty="0" smtClean="0">
                <a:solidFill>
                  <a:schemeClr val="accent1">
                    <a:lumMod val="50000"/>
                  </a:schemeClr>
                </a:solidFill>
              </a:rPr>
              <a:t>Evidența opționalelor specifice domeniului</a:t>
            </a:r>
            <a:endParaRPr lang="ro-RO" dirty="0">
              <a:solidFill>
                <a:schemeClr val="accent1">
                  <a:lumMod val="50000"/>
                </a:schemeClr>
              </a:solidFill>
            </a:endParaRPr>
          </a:p>
          <a:p>
            <a:pPr>
              <a:lnSpc>
                <a:spcPct val="80000"/>
              </a:lnSpc>
              <a:buFontTx/>
              <a:buChar char="-"/>
            </a:pPr>
            <a:endParaRPr lang="ro-RO" dirty="0">
              <a:solidFill>
                <a:schemeClr val="accent3">
                  <a:lumMod val="50000"/>
                </a:schemeClr>
              </a:solidFill>
            </a:endParaRPr>
          </a:p>
          <a:p>
            <a:endParaRPr lang="ro-RO" dirty="0"/>
          </a:p>
        </p:txBody>
      </p:sp>
    </p:spTree>
    <p:extLst>
      <p:ext uri="{BB962C8B-B14F-4D97-AF65-F5344CB8AC3E}">
        <p14:creationId xmlns:p14="http://schemas.microsoft.com/office/powerpoint/2010/main" xmlns="" val="136595298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1187625" y="1412776"/>
            <a:ext cx="7346776" cy="4498446"/>
          </a:xfrm>
        </p:spPr>
        <p:txBody>
          <a:bodyPr>
            <a:normAutofit/>
          </a:bodyPr>
          <a:lstStyle/>
          <a:p>
            <a:r>
              <a:rPr lang="ro-RO" dirty="0" smtClean="0">
                <a:solidFill>
                  <a:schemeClr val="accent1">
                    <a:lumMod val="50000"/>
                  </a:schemeClr>
                </a:solidFill>
              </a:rPr>
              <a:t>Avize MECȘ  pentru activități extrașcolare:</a:t>
            </a:r>
          </a:p>
          <a:p>
            <a:pPr>
              <a:buNone/>
            </a:pPr>
            <a:endParaRPr lang="ro-RO" dirty="0" smtClean="0">
              <a:solidFill>
                <a:schemeClr val="accent1">
                  <a:lumMod val="50000"/>
                </a:schemeClr>
              </a:solidFill>
            </a:endParaRPr>
          </a:p>
          <a:p>
            <a:pPr>
              <a:buNone/>
            </a:pPr>
            <a:r>
              <a:rPr lang="ro-RO" dirty="0" err="1" smtClean="0">
                <a:solidFill>
                  <a:schemeClr val="accent1">
                    <a:lumMod val="50000"/>
                  </a:schemeClr>
                </a:solidFill>
              </a:rPr>
              <a:t>InfoCons</a:t>
            </a:r>
            <a:r>
              <a:rPr lang="ro-RO" dirty="0" smtClean="0">
                <a:solidFill>
                  <a:schemeClr val="accent1">
                    <a:lumMod val="50000"/>
                  </a:schemeClr>
                </a:solidFill>
              </a:rPr>
              <a:t> Junior – ANPCPSR</a:t>
            </a:r>
          </a:p>
          <a:p>
            <a:pPr>
              <a:buNone/>
            </a:pPr>
            <a:r>
              <a:rPr lang="ro-RO" dirty="0" err="1" smtClean="0">
                <a:solidFill>
                  <a:schemeClr val="accent1">
                    <a:lumMod val="50000"/>
                  </a:schemeClr>
                </a:solidFill>
              </a:rPr>
              <a:t>Baterel</a:t>
            </a:r>
            <a:r>
              <a:rPr lang="ro-RO" dirty="0" smtClean="0">
                <a:solidFill>
                  <a:schemeClr val="accent1">
                    <a:lumMod val="50000"/>
                  </a:schemeClr>
                </a:solidFill>
              </a:rPr>
              <a:t> și Lumea </a:t>
            </a:r>
            <a:r>
              <a:rPr lang="ro-RO" dirty="0" err="1" smtClean="0">
                <a:solidFill>
                  <a:schemeClr val="accent1">
                    <a:lumMod val="50000"/>
                  </a:schemeClr>
                </a:solidFill>
              </a:rPr>
              <a:t>NonE</a:t>
            </a:r>
            <a:r>
              <a:rPr lang="ro-RO" dirty="0" smtClean="0">
                <a:solidFill>
                  <a:schemeClr val="accent1">
                    <a:lumMod val="50000"/>
                  </a:schemeClr>
                </a:solidFill>
              </a:rPr>
              <a:t> – </a:t>
            </a:r>
            <a:r>
              <a:rPr lang="ro-RO" dirty="0" err="1" smtClean="0">
                <a:solidFill>
                  <a:schemeClr val="accent1">
                    <a:lumMod val="50000"/>
                  </a:schemeClr>
                </a:solidFill>
              </a:rPr>
              <a:t>Environ</a:t>
            </a:r>
            <a:endParaRPr lang="ro-RO" dirty="0" smtClean="0">
              <a:solidFill>
                <a:schemeClr val="accent1">
                  <a:lumMod val="50000"/>
                </a:schemeClr>
              </a:solidFill>
            </a:endParaRPr>
          </a:p>
          <a:p>
            <a:pPr>
              <a:buNone/>
            </a:pPr>
            <a:r>
              <a:rPr lang="ro-RO" dirty="0" err="1" smtClean="0">
                <a:solidFill>
                  <a:schemeClr val="accent1">
                    <a:lumMod val="50000"/>
                  </a:schemeClr>
                </a:solidFill>
              </a:rPr>
              <a:t>RoRec</a:t>
            </a:r>
            <a:endParaRPr lang="ro-RO" dirty="0" smtClean="0">
              <a:solidFill>
                <a:schemeClr val="accent1">
                  <a:lumMod val="50000"/>
                </a:schemeClr>
              </a:solidFill>
            </a:endParaRPr>
          </a:p>
          <a:p>
            <a:pPr>
              <a:buNone/>
            </a:pPr>
            <a:r>
              <a:rPr lang="ro-RO" dirty="0" smtClean="0">
                <a:solidFill>
                  <a:schemeClr val="accent1">
                    <a:lumMod val="50000"/>
                  </a:schemeClr>
                </a:solidFill>
              </a:rPr>
              <a:t>Ec</a:t>
            </a:r>
            <a:r>
              <a:rPr lang="en-US" dirty="0" smtClean="0">
                <a:solidFill>
                  <a:schemeClr val="accent1">
                    <a:lumMod val="50000"/>
                  </a:schemeClr>
                </a:solidFill>
              </a:rPr>
              <a:t>O</a:t>
            </a:r>
            <a:r>
              <a:rPr lang="ro-RO" dirty="0" smtClean="0">
                <a:solidFill>
                  <a:schemeClr val="accent1">
                    <a:lumMod val="50000"/>
                  </a:schemeClr>
                </a:solidFill>
              </a:rPr>
              <a:t>limp</a:t>
            </a:r>
            <a:r>
              <a:rPr lang="en-US" dirty="0" err="1" smtClean="0">
                <a:solidFill>
                  <a:schemeClr val="accent1">
                    <a:lumMod val="50000"/>
                  </a:schemeClr>
                </a:solidFill>
              </a:rPr>
              <a:t>i</a:t>
            </a:r>
            <a:r>
              <a:rPr lang="ro-RO" dirty="0" smtClean="0">
                <a:solidFill>
                  <a:schemeClr val="accent1">
                    <a:lumMod val="50000"/>
                  </a:schemeClr>
                </a:solidFill>
              </a:rPr>
              <a:t>ada elevilor/Caravană – EcoRom Ambalaje</a:t>
            </a:r>
          </a:p>
          <a:p>
            <a:pPr>
              <a:buNone/>
            </a:pPr>
            <a:r>
              <a:rPr lang="ro-RO" dirty="0" smtClean="0">
                <a:solidFill>
                  <a:schemeClr val="accent1">
                    <a:lumMod val="50000"/>
                  </a:schemeClr>
                </a:solidFill>
              </a:rPr>
              <a:t>Igiena personală tineri</a:t>
            </a:r>
          </a:p>
          <a:p>
            <a:pPr>
              <a:buNone/>
            </a:pPr>
            <a:r>
              <a:rPr lang="ro-RO" dirty="0" smtClean="0">
                <a:solidFill>
                  <a:schemeClr val="accent1">
                    <a:lumMod val="50000"/>
                  </a:schemeClr>
                </a:solidFill>
              </a:rPr>
              <a:t>Etc.</a:t>
            </a:r>
          </a:p>
          <a:p>
            <a:pPr>
              <a:buNone/>
            </a:pPr>
            <a:endParaRPr lang="ro-RO" dirty="0">
              <a:solidFill>
                <a:schemeClr val="accent1">
                  <a:lumMod val="50000"/>
                </a:schemeClr>
              </a:solidFill>
            </a:endParaRPr>
          </a:p>
        </p:txBody>
      </p:sp>
    </p:spTree>
    <p:extLst>
      <p:ext uri="{BB962C8B-B14F-4D97-AF65-F5344CB8AC3E}">
        <p14:creationId xmlns:p14="http://schemas.microsoft.com/office/powerpoint/2010/main" xmlns="" val="240835614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xmlns="" val="0"/>
              </a:ext>
            </a:extLst>
          </a:blip>
          <a:stretch>
            <a:fillRect/>
          </a:stretch>
        </p:blipFill>
        <p:spPr>
          <a:xfrm>
            <a:off x="5796136" y="2276872"/>
            <a:ext cx="2390775" cy="2857500"/>
          </a:xfrm>
        </p:spPr>
      </p:pic>
      <p:pic>
        <p:nvPicPr>
          <p:cNvPr id="5" name="Picture 4"/>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79512" y="116632"/>
            <a:ext cx="4667605" cy="4565501"/>
          </a:xfrm>
          <a:prstGeom prst="rect">
            <a:avLst/>
          </a:prstGeom>
        </p:spPr>
      </p:pic>
      <p:sp>
        <p:nvSpPr>
          <p:cNvPr id="6" name="Rectangle 5"/>
          <p:cNvSpPr/>
          <p:nvPr/>
        </p:nvSpPr>
        <p:spPr>
          <a:xfrm>
            <a:off x="2195736" y="5301208"/>
            <a:ext cx="4572000" cy="830997"/>
          </a:xfrm>
          <a:prstGeom prst="rect">
            <a:avLst/>
          </a:prstGeom>
        </p:spPr>
        <p:txBody>
          <a:bodyPr>
            <a:spAutoFit/>
          </a:bodyPr>
          <a:lstStyle/>
          <a:p>
            <a:pPr algn="ctr">
              <a:buFont typeface="Wingdings" pitchFamily="2" charset="2"/>
              <a:buNone/>
            </a:pPr>
            <a:r>
              <a:rPr lang="ro-RO" sz="2400" b="1" dirty="0">
                <a:solidFill>
                  <a:schemeClr val="accent2">
                    <a:lumMod val="75000"/>
                  </a:schemeClr>
                </a:solidFill>
              </a:rPr>
              <a:t>Succes</a:t>
            </a:r>
          </a:p>
          <a:p>
            <a:pPr algn="ctr">
              <a:buFont typeface="Wingdings" pitchFamily="2" charset="2"/>
              <a:buNone/>
            </a:pPr>
            <a:r>
              <a:rPr lang="ro-RO" sz="2400" b="1" dirty="0">
                <a:solidFill>
                  <a:schemeClr val="accent2">
                    <a:lumMod val="75000"/>
                  </a:schemeClr>
                </a:solidFill>
              </a:rPr>
              <a:t>în anul școlar </a:t>
            </a:r>
            <a:r>
              <a:rPr lang="ro-RO" sz="2400" b="1" dirty="0" smtClean="0">
                <a:solidFill>
                  <a:schemeClr val="accent2">
                    <a:lumMod val="75000"/>
                  </a:schemeClr>
                </a:solidFill>
              </a:rPr>
              <a:t>2015-2016 !</a:t>
            </a:r>
            <a:endParaRPr lang="ro-RO" b="1" dirty="0">
              <a:solidFill>
                <a:schemeClr val="accent2">
                  <a:lumMod val="75000"/>
                </a:schemeClr>
              </a:solidFill>
            </a:endParaRPr>
          </a:p>
        </p:txBody>
      </p:sp>
    </p:spTree>
    <p:extLst>
      <p:ext uri="{BB962C8B-B14F-4D97-AF65-F5344CB8AC3E}">
        <p14:creationId xmlns:p14="http://schemas.microsoft.com/office/powerpoint/2010/main" xmlns="" val="38459417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7467600" cy="850106"/>
          </a:xfrm>
        </p:spPr>
        <p:txBody>
          <a:bodyPr>
            <a:normAutofit fontScale="90000"/>
          </a:bodyPr>
          <a:lstStyle/>
          <a:p>
            <a:pPr algn="ctr"/>
            <a:r>
              <a:rPr lang="ro-RO" sz="2400" b="1" dirty="0" smtClean="0">
                <a:solidFill>
                  <a:schemeClr val="accent2">
                    <a:lumMod val="50000"/>
                  </a:schemeClr>
                </a:solidFill>
                <a:latin typeface="Times New Roman" panose="02020603050405020304" pitchFamily="18" charset="0"/>
                <a:cs typeface="Times New Roman" panose="02020603050405020304" pitchFamily="18" charset="0"/>
              </a:rPr>
              <a:t>Inspecţii organizate de MECS (2015-2016)</a:t>
            </a:r>
            <a:r>
              <a:rPr lang="ro-RO" sz="2400" b="1" i="1" dirty="0" smtClean="0">
                <a:solidFill>
                  <a:schemeClr val="accent2">
                    <a:lumMod val="50000"/>
                  </a:schemeClr>
                </a:solidFill>
                <a:latin typeface="Times New Roman" panose="02020603050405020304" pitchFamily="18" charset="0"/>
                <a:cs typeface="Times New Roman" panose="02020603050405020304" pitchFamily="18" charset="0"/>
              </a:rPr>
              <a:t> </a:t>
            </a:r>
            <a:br>
              <a:rPr lang="ro-RO" sz="2400" b="1" i="1" dirty="0" smtClean="0">
                <a:solidFill>
                  <a:schemeClr val="accent2">
                    <a:lumMod val="50000"/>
                  </a:schemeClr>
                </a:solidFill>
                <a:latin typeface="Times New Roman" panose="02020603050405020304" pitchFamily="18" charset="0"/>
                <a:cs typeface="Times New Roman" panose="02020603050405020304" pitchFamily="18" charset="0"/>
              </a:rPr>
            </a:br>
            <a:r>
              <a:rPr lang="ro-RO" sz="1300" b="1" dirty="0" smtClean="0">
                <a:solidFill>
                  <a:schemeClr val="accent2">
                    <a:lumMod val="50000"/>
                  </a:schemeClr>
                </a:solidFill>
                <a:latin typeface="Times New Roman" panose="02020603050405020304" pitchFamily="18" charset="0"/>
                <a:cs typeface="Times New Roman" panose="02020603050405020304" pitchFamily="18" charset="0"/>
              </a:rPr>
              <a:t>OMECTS nr. 5547/6.10.2011 privind Regulamentul de inspecție a unităților de învățământ preuniversitar</a:t>
            </a:r>
            <a:endParaRPr lang="ro-RO" sz="1300"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Substituent conținut 2"/>
          <p:cNvSpPr>
            <a:spLocks noGrp="1"/>
          </p:cNvSpPr>
          <p:nvPr>
            <p:ph idx="1"/>
          </p:nvPr>
        </p:nvSpPr>
        <p:spPr>
          <a:xfrm>
            <a:off x="457200" y="1340768"/>
            <a:ext cx="7467600" cy="4680520"/>
          </a:xfrm>
        </p:spPr>
        <p:txBody>
          <a:bodyPr>
            <a:normAutofit/>
          </a:bodyPr>
          <a:lstStyle/>
          <a:p>
            <a:r>
              <a:rPr lang="ro-RO" dirty="0" smtClean="0">
                <a:solidFill>
                  <a:schemeClr val="accent2">
                    <a:lumMod val="50000"/>
                  </a:schemeClr>
                </a:solidFill>
                <a:latin typeface="Times New Roman" panose="02020603050405020304" pitchFamily="18" charset="0"/>
                <a:cs typeface="Times New Roman" panose="02020603050405020304" pitchFamily="18" charset="0"/>
              </a:rPr>
              <a:t>Tipuri de inspecții:</a:t>
            </a:r>
          </a:p>
          <a:p>
            <a:pPr>
              <a:buNone/>
            </a:pPr>
            <a:endParaRPr lang="ro-RO" dirty="0" smtClean="0">
              <a:solidFill>
                <a:schemeClr val="accent2">
                  <a:lumMod val="50000"/>
                </a:schemeClr>
              </a:solidFill>
              <a:latin typeface="Times New Roman" panose="02020603050405020304" pitchFamily="18" charset="0"/>
              <a:cs typeface="Times New Roman" panose="02020603050405020304" pitchFamily="18" charset="0"/>
            </a:endParaRPr>
          </a:p>
          <a:p>
            <a:pPr algn="just">
              <a:buNone/>
            </a:pPr>
            <a:r>
              <a:rPr lang="ro-RO" dirty="0" smtClean="0">
                <a:solidFill>
                  <a:schemeClr val="accent2">
                    <a:lumMod val="50000"/>
                  </a:schemeClr>
                </a:solidFill>
                <a:latin typeface="Times New Roman" panose="02020603050405020304" pitchFamily="18" charset="0"/>
                <a:cs typeface="Times New Roman" panose="02020603050405020304" pitchFamily="18" charset="0"/>
              </a:rPr>
              <a:t>	-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inspecție de specialitate </a:t>
            </a:r>
            <a:r>
              <a:rPr lang="ro-RO" dirty="0" smtClean="0">
                <a:solidFill>
                  <a:schemeClr val="accent2">
                    <a:lumMod val="50000"/>
                  </a:schemeClr>
                </a:solidFill>
                <a:latin typeface="Times New Roman" panose="02020603050405020304" pitchFamily="18" charset="0"/>
                <a:cs typeface="Times New Roman" panose="02020603050405020304" pitchFamily="18" charset="0"/>
              </a:rPr>
              <a:t>– doc. activ dirigenție (comisia diriginților), asistență la ore (portofoliul: planificări, fișe elevi, </a:t>
            </a:r>
            <a:r>
              <a:rPr lang="ro-RO" dirty="0" err="1" smtClean="0">
                <a:solidFill>
                  <a:schemeClr val="accent2">
                    <a:lumMod val="50000"/>
                  </a:schemeClr>
                </a:solidFill>
                <a:latin typeface="Times New Roman" panose="02020603050405020304" pitchFamily="18" charset="0"/>
                <a:cs typeface="Times New Roman" panose="02020603050405020304" pitchFamily="18" charset="0"/>
              </a:rPr>
              <a:t>pv</a:t>
            </a:r>
            <a:r>
              <a:rPr lang="ro-RO" dirty="0" smtClean="0">
                <a:solidFill>
                  <a:schemeClr val="accent2">
                    <a:lumMod val="50000"/>
                  </a:schemeClr>
                </a:solidFill>
                <a:latin typeface="Times New Roman" panose="02020603050405020304" pitchFamily="18" charset="0"/>
                <a:cs typeface="Times New Roman" panose="02020603050405020304" pitchFamily="18" charset="0"/>
              </a:rPr>
              <a:t>. comitetul de părinți, colab. cu consilierul educativ etc.);</a:t>
            </a:r>
          </a:p>
          <a:p>
            <a:pPr algn="just">
              <a:buNone/>
            </a:pPr>
            <a:r>
              <a:rPr lang="ro-RO" dirty="0" smtClean="0">
                <a:solidFill>
                  <a:schemeClr val="accent2">
                    <a:lumMod val="50000"/>
                  </a:schemeClr>
                </a:solidFill>
                <a:latin typeface="Times New Roman" panose="02020603050405020304" pitchFamily="18" charset="0"/>
                <a:cs typeface="Times New Roman" panose="02020603050405020304" pitchFamily="18" charset="0"/>
              </a:rPr>
              <a:t>	-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inspecție tematică </a:t>
            </a:r>
            <a:r>
              <a:rPr lang="ro-RO" dirty="0" smtClean="0">
                <a:solidFill>
                  <a:schemeClr val="accent2">
                    <a:lumMod val="50000"/>
                  </a:schemeClr>
                </a:solidFill>
                <a:latin typeface="Times New Roman" panose="02020603050405020304" pitchFamily="18" charset="0"/>
                <a:cs typeface="Times New Roman" panose="02020603050405020304" pitchFamily="18" charset="0"/>
              </a:rPr>
              <a:t>- activități educative în școală și managementul PC/CC (portofoliul);</a:t>
            </a:r>
          </a:p>
          <a:p>
            <a:pPr algn="just">
              <a:buNone/>
            </a:pPr>
            <a:r>
              <a:rPr lang="ro-RO" dirty="0" smtClean="0">
                <a:solidFill>
                  <a:schemeClr val="accent2">
                    <a:lumMod val="50000"/>
                  </a:schemeClr>
                </a:solidFill>
                <a:latin typeface="Times New Roman" panose="02020603050405020304" pitchFamily="18" charset="0"/>
                <a:cs typeface="Times New Roman" panose="02020603050405020304" pitchFamily="18" charset="0"/>
              </a:rPr>
              <a:t>	- </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inspecție generală </a:t>
            </a:r>
            <a:r>
              <a:rPr lang="ro-RO" dirty="0" smtClean="0">
                <a:solidFill>
                  <a:schemeClr val="accent2">
                    <a:lumMod val="50000"/>
                  </a:schemeClr>
                </a:solidFill>
                <a:latin typeface="Times New Roman" panose="02020603050405020304" pitchFamily="18" charset="0"/>
                <a:cs typeface="Times New Roman" panose="02020603050405020304" pitchFamily="18" charset="0"/>
              </a:rPr>
              <a:t>–  (7 domenii) toate doc.  unității de învățământ + asistența la toate orele/disciplinele + întruniri cu părinții, CEȘ, comunitatea locală, parteneri sociali + activități </a:t>
            </a:r>
            <a:r>
              <a:rPr lang="ro-RO" dirty="0" err="1" smtClean="0">
                <a:solidFill>
                  <a:schemeClr val="accent2">
                    <a:lumMod val="50000"/>
                  </a:schemeClr>
                </a:solidFill>
                <a:latin typeface="Times New Roman" panose="02020603050405020304" pitchFamily="18" charset="0"/>
                <a:cs typeface="Times New Roman" panose="02020603050405020304" pitchFamily="18" charset="0"/>
              </a:rPr>
              <a:t>extracurriculare</a:t>
            </a: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r>
              <a:rPr lang="ro-RO" dirty="0" err="1" smtClean="0">
                <a:solidFill>
                  <a:schemeClr val="accent2">
                    <a:lumMod val="50000"/>
                  </a:schemeClr>
                </a:solidFill>
                <a:latin typeface="Times New Roman" panose="02020603050405020304" pitchFamily="18" charset="0"/>
                <a:cs typeface="Times New Roman" panose="02020603050405020304" pitchFamily="18" charset="0"/>
              </a:rPr>
              <a:t>desf</a:t>
            </a:r>
            <a:r>
              <a:rPr lang="ro-RO" dirty="0" smtClean="0">
                <a:solidFill>
                  <a:schemeClr val="accent2">
                    <a:lumMod val="50000"/>
                  </a:schemeClr>
                </a:solidFill>
                <a:latin typeface="Times New Roman" panose="02020603050405020304" pitchFamily="18" charset="0"/>
                <a:cs typeface="Times New Roman" panose="02020603050405020304" pitchFamily="18" charset="0"/>
              </a:rPr>
              <a:t>. în perioada inspecției;</a:t>
            </a:r>
            <a:endParaRPr lang="ro-RO"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388332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graphicFrame>
        <p:nvGraphicFramePr>
          <p:cNvPr id="6" name="Substituent conținut 5"/>
          <p:cNvGraphicFramePr>
            <a:graphicFrameLocks noGrp="1"/>
          </p:cNvGraphicFramePr>
          <p:nvPr>
            <p:ph idx="1"/>
            <p:extLst>
              <p:ext uri="{D42A27DB-BD31-4B8C-83A1-F6EECF244321}">
                <p14:modId xmlns:p14="http://schemas.microsoft.com/office/powerpoint/2010/main" xmlns="" val="4271027002"/>
              </p:ext>
            </p:extLst>
          </p:nvPr>
        </p:nvGraphicFramePr>
        <p:xfrm>
          <a:off x="467544" y="396240"/>
          <a:ext cx="8183562" cy="6492240"/>
        </p:xfrm>
        <a:graphic>
          <a:graphicData uri="http://schemas.openxmlformats.org/drawingml/2006/table">
            <a:tbl>
              <a:tblPr firstRow="1" bandRow="1">
                <a:tableStyleId>{5C22544A-7EE6-4342-B048-85BDC9FD1C3A}</a:tableStyleId>
              </a:tblPr>
              <a:tblGrid>
                <a:gridCol w="8183562"/>
              </a:tblGrid>
              <a:tr h="474612">
                <a:tc>
                  <a:txBody>
                    <a:bodyPr/>
                    <a:lstStyle/>
                    <a:p>
                      <a:pPr algn="ctr"/>
                      <a:r>
                        <a:rPr kumimoji="0" lang="ro-RO" sz="1600" b="1" kern="1200" dirty="0" smtClean="0">
                          <a:solidFill>
                            <a:schemeClr val="lt1"/>
                          </a:solidFill>
                          <a:latin typeface="Times New Roman" pitchFamily="18" charset="0"/>
                          <a:ea typeface="SimHei" pitchFamily="49" charset="-122"/>
                          <a:cs typeface="Times New Roman" pitchFamily="18" charset="0"/>
                        </a:rPr>
                        <a:t>3.Concluzii și recomandări generale in urma inspectiilor la dirigentie</a:t>
                      </a:r>
                    </a:p>
                    <a:p>
                      <a:r>
                        <a:rPr kumimoji="0" lang="ro-RO" sz="1400" b="1" kern="1200" dirty="0" smtClean="0">
                          <a:solidFill>
                            <a:schemeClr val="lt1"/>
                          </a:solidFill>
                          <a:latin typeface="Times New Roman" pitchFamily="18" charset="0"/>
                          <a:ea typeface="SimHei" pitchFamily="49" charset="-122"/>
                          <a:cs typeface="Times New Roman" pitchFamily="18" charset="0"/>
                        </a:rPr>
                        <a:t> </a:t>
                      </a:r>
                      <a:endParaRPr lang="ro-RO" sz="1400" dirty="0">
                        <a:latin typeface="Times New Roman" pitchFamily="18" charset="0"/>
                        <a:ea typeface="SimHei" pitchFamily="49" charset="-122"/>
                        <a:cs typeface="Times New Roman" pitchFamily="18" charset="0"/>
                      </a:endParaRPr>
                    </a:p>
                  </a:txBody>
                  <a:tcPr/>
                </a:tc>
              </a:tr>
              <a:tr h="5071573">
                <a:tc>
                  <a:txBody>
                    <a:bodyPr/>
                    <a:lstStyle/>
                    <a:p>
                      <a:r>
                        <a:rPr kumimoji="0" lang="ro-RO" sz="1400" kern="1200" dirty="0" smtClean="0">
                          <a:solidFill>
                            <a:schemeClr val="dk1"/>
                          </a:solidFill>
                          <a:latin typeface="Times New Roman" pitchFamily="18" charset="0"/>
                          <a:ea typeface="SimHei" pitchFamily="49" charset="-122"/>
                          <a:cs typeface="Times New Roman" pitchFamily="18" charset="0"/>
                        </a:rPr>
                        <a:t>3</a:t>
                      </a:r>
                      <a:r>
                        <a:rPr kumimoji="0" lang="ro-RO" sz="1400" b="1" kern="1200" dirty="0" smtClean="0">
                          <a:solidFill>
                            <a:schemeClr val="dk1"/>
                          </a:solidFill>
                          <a:latin typeface="Times New Roman" pitchFamily="18" charset="0"/>
                          <a:ea typeface="SimHei" pitchFamily="49" charset="-122"/>
                          <a:cs typeface="Times New Roman" pitchFamily="18" charset="0"/>
                        </a:rPr>
                        <a:t>.1. Constatări generale:</a:t>
                      </a:r>
                      <a:endParaRPr kumimoji="0" lang="ro-RO" sz="1400" kern="1200" dirty="0" smtClean="0">
                        <a:solidFill>
                          <a:schemeClr val="dk1"/>
                        </a:solidFill>
                        <a:latin typeface="Times New Roman" pitchFamily="18" charset="0"/>
                        <a:ea typeface="SimHei" pitchFamily="49" charset="-122"/>
                        <a:cs typeface="Times New Roman" pitchFamily="18" charset="0"/>
                      </a:endParaRPr>
                    </a:p>
                    <a:p>
                      <a:r>
                        <a:rPr kumimoji="0" lang="ro-RO" sz="1400" kern="1200" dirty="0" smtClean="0">
                          <a:solidFill>
                            <a:schemeClr val="dk1"/>
                          </a:solidFill>
                          <a:latin typeface="Times New Roman" pitchFamily="18" charset="0"/>
                          <a:ea typeface="SimHei" pitchFamily="49" charset="-122"/>
                          <a:cs typeface="Times New Roman" pitchFamily="18" charset="0"/>
                        </a:rPr>
                        <a:t> </a:t>
                      </a:r>
                    </a:p>
                    <a:p>
                      <a:r>
                        <a:rPr kumimoji="0" lang="ro-RO" sz="1400" kern="1200" dirty="0" smtClean="0">
                          <a:solidFill>
                            <a:schemeClr val="dk1"/>
                          </a:solidFill>
                          <a:latin typeface="Times New Roman" pitchFamily="18" charset="0"/>
                          <a:ea typeface="SimHei" pitchFamily="49" charset="-122"/>
                          <a:cs typeface="Times New Roman" pitchFamily="18" charset="0"/>
                        </a:rPr>
                        <a:t>- deşi majoritatea cadrelor didactice evaluate au declarat că au participat la </a:t>
                      </a:r>
                      <a:r>
                        <a:rPr kumimoji="0" lang="ro-RO" sz="1400" b="1" kern="1200" dirty="0" smtClean="0">
                          <a:solidFill>
                            <a:schemeClr val="dk1"/>
                          </a:solidFill>
                          <a:latin typeface="Times New Roman" pitchFamily="18" charset="0"/>
                          <a:ea typeface="SimHei" pitchFamily="49" charset="-122"/>
                          <a:cs typeface="Times New Roman" pitchFamily="18" charset="0"/>
                        </a:rPr>
                        <a:t>cursuri de formare</a:t>
                      </a:r>
                      <a:r>
                        <a:rPr kumimoji="0" lang="ro-RO" sz="1400" kern="1200" dirty="0" smtClean="0">
                          <a:solidFill>
                            <a:schemeClr val="dk1"/>
                          </a:solidFill>
                          <a:latin typeface="Times New Roman" pitchFamily="18" charset="0"/>
                          <a:ea typeface="SimHei" pitchFamily="49" charset="-122"/>
                          <a:cs typeface="Times New Roman" pitchFamily="18" charset="0"/>
                        </a:rPr>
                        <a:t> privind utilizarea metodelor interactive,  fie prin CCD sau prin  proiecte POSDRU, aceştia </a:t>
                      </a:r>
                      <a:r>
                        <a:rPr kumimoji="0" lang="ro-RO" sz="1400" b="1" kern="1200" dirty="0" smtClean="0">
                          <a:solidFill>
                            <a:schemeClr val="dk1"/>
                          </a:solidFill>
                          <a:latin typeface="Times New Roman" pitchFamily="18" charset="0"/>
                          <a:ea typeface="SimHei" pitchFamily="49" charset="-122"/>
                          <a:cs typeface="Times New Roman" pitchFamily="18" charset="0"/>
                        </a:rPr>
                        <a:t>nu au demonstrat</a:t>
                      </a:r>
                      <a:r>
                        <a:rPr kumimoji="0" lang="ro-RO" sz="1400" kern="1200" dirty="0" smtClean="0">
                          <a:solidFill>
                            <a:schemeClr val="dk1"/>
                          </a:solidFill>
                          <a:latin typeface="Times New Roman" pitchFamily="18" charset="0"/>
                          <a:ea typeface="SimHei" pitchFamily="49" charset="-122"/>
                          <a:cs typeface="Times New Roman" pitchFamily="18" charset="0"/>
                        </a:rPr>
                        <a:t> uşurinţă și </a:t>
                      </a:r>
                      <a:r>
                        <a:rPr kumimoji="0" lang="ro-RO" sz="1400" b="1" kern="1200" dirty="0" smtClean="0">
                          <a:solidFill>
                            <a:schemeClr val="dk1"/>
                          </a:solidFill>
                          <a:latin typeface="Times New Roman" pitchFamily="18" charset="0"/>
                          <a:ea typeface="SimHei" pitchFamily="49" charset="-122"/>
                          <a:cs typeface="Times New Roman" pitchFamily="18" charset="0"/>
                        </a:rPr>
                        <a:t>deprinderi</a:t>
                      </a:r>
                      <a:r>
                        <a:rPr kumimoji="0" lang="ro-RO" sz="1400" kern="1200" dirty="0" smtClean="0">
                          <a:solidFill>
                            <a:schemeClr val="dk1"/>
                          </a:solidFill>
                          <a:latin typeface="Times New Roman" pitchFamily="18" charset="0"/>
                          <a:ea typeface="SimHei" pitchFamily="49" charset="-122"/>
                          <a:cs typeface="Times New Roman" pitchFamily="18" charset="0"/>
                        </a:rPr>
                        <a:t> în folosirea acestora. Posibile cauze: participare formală la cursuri/superficialitate, conservatorism, lipsă de interes, rezultând tradiționalism – în activitate de dirigenție în general, și în ora de consiliere și orientare în special. Aceste activități sunt percepute și rezumate doar la managementul clasei: motivarea absențelor, probleme disciplinare, situația la învățătură, organizarea de baluri (Bobocilor / Absolvire), legătura cu familia și excursii. Acestea sunt percepțiile/concepțiile majoritare în ceea ce privește ”</a:t>
                      </a:r>
                      <a:r>
                        <a:rPr kumimoji="0" lang="ro-RO" sz="1400" i="1" kern="1200" dirty="0" smtClean="0">
                          <a:solidFill>
                            <a:schemeClr val="dk1"/>
                          </a:solidFill>
                          <a:latin typeface="Times New Roman" pitchFamily="18" charset="0"/>
                          <a:ea typeface="SimHei" pitchFamily="49" charset="-122"/>
                          <a:cs typeface="Times New Roman" pitchFamily="18" charset="0"/>
                        </a:rPr>
                        <a:t>cum trebuie să fie și ce înseamnă un diriginte bun</a:t>
                      </a:r>
                      <a:r>
                        <a:rPr kumimoji="0" lang="ro-RO" sz="1400" kern="1200" dirty="0" smtClean="0">
                          <a:solidFill>
                            <a:schemeClr val="dk1"/>
                          </a:solidFill>
                          <a:latin typeface="Times New Roman" pitchFamily="18" charset="0"/>
                          <a:ea typeface="SimHei" pitchFamily="49" charset="-122"/>
                          <a:cs typeface="Times New Roman" pitchFamily="18" charset="0"/>
                        </a:rPr>
                        <a:t>”.</a:t>
                      </a:r>
                    </a:p>
                    <a:p>
                      <a:r>
                        <a:rPr kumimoji="0" lang="ro-RO" sz="1400" kern="1200" dirty="0" smtClean="0">
                          <a:solidFill>
                            <a:schemeClr val="dk1"/>
                          </a:solidFill>
                          <a:latin typeface="Times New Roman" pitchFamily="18" charset="0"/>
                          <a:ea typeface="SimHei" pitchFamily="49" charset="-122"/>
                          <a:cs typeface="Times New Roman" pitchFamily="18" charset="0"/>
                        </a:rPr>
                        <a:t>- în defavoarea activități de consiliere și orientare, în special la liceul, vine și întocmirea orarului și cuprinderea acesteia în plaja orară.</a:t>
                      </a:r>
                    </a:p>
                    <a:p>
                      <a:r>
                        <a:rPr kumimoji="0" lang="ro-RO" sz="1400" kern="1200" dirty="0" smtClean="0">
                          <a:solidFill>
                            <a:schemeClr val="dk1"/>
                          </a:solidFill>
                          <a:latin typeface="Times New Roman" pitchFamily="18" charset="0"/>
                          <a:ea typeface="SimHei" pitchFamily="49" charset="-122"/>
                          <a:cs typeface="Times New Roman" pitchFamily="18" charset="0"/>
                        </a:rPr>
                        <a:t>- existența unei mari </a:t>
                      </a:r>
                      <a:r>
                        <a:rPr kumimoji="0" lang="ro-RO" sz="1400" b="1" kern="1200" dirty="0" smtClean="0">
                          <a:solidFill>
                            <a:schemeClr val="dk1"/>
                          </a:solidFill>
                          <a:latin typeface="Times New Roman" pitchFamily="18" charset="0"/>
                          <a:ea typeface="SimHei" pitchFamily="49" charset="-122"/>
                          <a:cs typeface="Times New Roman" pitchFamily="18" charset="0"/>
                        </a:rPr>
                        <a:t>discrepanțe</a:t>
                      </a:r>
                      <a:r>
                        <a:rPr kumimoji="0" lang="ro-RO" sz="1400" kern="1200" dirty="0" smtClean="0">
                          <a:solidFill>
                            <a:schemeClr val="dk1"/>
                          </a:solidFill>
                          <a:latin typeface="Times New Roman" pitchFamily="18" charset="0"/>
                          <a:ea typeface="SimHei" pitchFamily="49" charset="-122"/>
                          <a:cs typeface="Times New Roman" pitchFamily="18" charset="0"/>
                        </a:rPr>
                        <a:t> între documentele prezentate (care în majoritate situațiilor sunt bine întocmite) și activitatea efectivă la clasă;</a:t>
                      </a:r>
                    </a:p>
                    <a:p>
                      <a:r>
                        <a:rPr kumimoji="0" lang="ro-RO" sz="1400" kern="1200" dirty="0" smtClean="0">
                          <a:solidFill>
                            <a:schemeClr val="dk1"/>
                          </a:solidFill>
                          <a:latin typeface="Times New Roman" pitchFamily="18" charset="0"/>
                          <a:ea typeface="SimHei" pitchFamily="49" charset="-122"/>
                          <a:cs typeface="Times New Roman" pitchFamily="18" charset="0"/>
                        </a:rPr>
                        <a:t>- existența, încă, a unor </a:t>
                      </a:r>
                      <a:r>
                        <a:rPr kumimoji="0" lang="ro-RO" sz="1400" b="1" kern="1200" dirty="0" smtClean="0">
                          <a:solidFill>
                            <a:schemeClr val="dk1"/>
                          </a:solidFill>
                          <a:latin typeface="Times New Roman" pitchFamily="18" charset="0"/>
                          <a:ea typeface="SimHei" pitchFamily="49" charset="-122"/>
                          <a:cs typeface="Times New Roman" pitchFamily="18" charset="0"/>
                        </a:rPr>
                        <a:t>prejudecăți</a:t>
                      </a:r>
                      <a:r>
                        <a:rPr kumimoji="0" lang="ro-RO" sz="1400" kern="1200" dirty="0" smtClean="0">
                          <a:solidFill>
                            <a:schemeClr val="dk1"/>
                          </a:solidFill>
                          <a:latin typeface="Times New Roman" pitchFamily="18" charset="0"/>
                          <a:ea typeface="SimHei" pitchFamily="49" charset="-122"/>
                          <a:cs typeface="Times New Roman" pitchFamily="18" charset="0"/>
                        </a:rPr>
                        <a:t> ca dirigintele are foarte multe lucruri de făcut și nu mai are timp de ora propriu zisă;</a:t>
                      </a:r>
                    </a:p>
                    <a:p>
                      <a:r>
                        <a:rPr kumimoji="0" lang="ro-RO" sz="1400" kern="1200" dirty="0" smtClean="0">
                          <a:solidFill>
                            <a:schemeClr val="dk1"/>
                          </a:solidFill>
                          <a:latin typeface="Times New Roman" pitchFamily="18" charset="0"/>
                          <a:ea typeface="SimHei" pitchFamily="49" charset="-122"/>
                          <a:cs typeface="Times New Roman" pitchFamily="18" charset="0"/>
                        </a:rPr>
                        <a:t>- majoritatea activităților au fost realizate ca ore de predare la disciplina de bază a profesorului diriginte (au predominat: prelegerea, conversația (monolog sau dialog restrâns), s-au dat ”teme pentru acasă” într-un mod nerealist și neconcludent pentru scopul propus, iar majoritatea activităților au fost frontale,  individuale (nevalorificate și fără feed-back) și foarte rar pe grupe, cu sarcini de lucru precise, formulate clar, în mod logic. Rezultă lipsa unei ”școli a diriginților”.</a:t>
                      </a:r>
                    </a:p>
                    <a:p>
                      <a:r>
                        <a:rPr kumimoji="0" lang="ro-RO" sz="1400" kern="1200" dirty="0" smtClean="0">
                          <a:solidFill>
                            <a:schemeClr val="dk1"/>
                          </a:solidFill>
                          <a:latin typeface="Times New Roman" pitchFamily="18" charset="0"/>
                          <a:ea typeface="SimHei" pitchFamily="49" charset="-122"/>
                          <a:cs typeface="Times New Roman" pitchFamily="18" charset="0"/>
                        </a:rPr>
                        <a:t>- deși, dirigenția este o activitate remunerată, în mentalitatea unor diriginți, ea are caracter formal/opțional/fără frecvență.</a:t>
                      </a:r>
                    </a:p>
                    <a:p>
                      <a:r>
                        <a:rPr kumimoji="0" lang="ro-RO" sz="1400" kern="1200" dirty="0" smtClean="0">
                          <a:solidFill>
                            <a:schemeClr val="dk1"/>
                          </a:solidFill>
                          <a:latin typeface="Times New Roman" pitchFamily="18" charset="0"/>
                          <a:ea typeface="SimHei" pitchFamily="49" charset="-122"/>
                          <a:cs typeface="Times New Roman" pitchFamily="18" charset="0"/>
                        </a:rPr>
                        <a:t> </a:t>
                      </a:r>
                    </a:p>
                    <a:p>
                      <a:r>
                        <a:rPr kumimoji="0" lang="ro-RO" sz="1400" kern="1200" dirty="0" smtClean="0">
                          <a:solidFill>
                            <a:schemeClr val="dk1"/>
                          </a:solidFill>
                          <a:latin typeface="Times New Roman" pitchFamily="18" charset="0"/>
                          <a:ea typeface="SimHei" pitchFamily="49" charset="-122"/>
                          <a:cs typeface="Times New Roman" pitchFamily="18" charset="0"/>
                        </a:rPr>
                        <a:t> </a:t>
                      </a:r>
                    </a:p>
                    <a:p>
                      <a:endParaRPr lang="ro-RO" sz="1400" dirty="0">
                        <a:latin typeface="Times New Roman" pitchFamily="18" charset="0"/>
                        <a:ea typeface="SimHei" pitchFamily="49" charset="-122"/>
                        <a:cs typeface="Times New Roman" pitchFamily="18" charset="0"/>
                      </a:endParaRPr>
                    </a:p>
                  </a:txBody>
                  <a:tcPr/>
                </a:tc>
              </a:tr>
              <a:tr h="286463">
                <a:tc>
                  <a:txBody>
                    <a:bodyPr/>
                    <a:lstStyle/>
                    <a:p>
                      <a:endParaRPr lang="ro-RO" sz="1400" dirty="0">
                        <a:latin typeface="Times New Roman" pitchFamily="18" charset="0"/>
                        <a:ea typeface="SimHei" pitchFamily="49" charset="-122"/>
                        <a:cs typeface="Times New Roman" pitchFamily="18" charset="0"/>
                      </a:endParaRPr>
                    </a:p>
                  </a:txBody>
                  <a:tcPr/>
                </a:tc>
              </a:tr>
            </a:tbl>
          </a:graphicData>
        </a:graphic>
      </p:graphicFrame>
    </p:spTree>
    <p:extLst>
      <p:ext uri="{BB962C8B-B14F-4D97-AF65-F5344CB8AC3E}">
        <p14:creationId xmlns:p14="http://schemas.microsoft.com/office/powerpoint/2010/main" xmlns="" val="15029152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endParaRPr lang="ro-RO"/>
          </a:p>
        </p:txBody>
      </p:sp>
      <p:graphicFrame>
        <p:nvGraphicFramePr>
          <p:cNvPr id="4" name="Substituent conținut 3"/>
          <p:cNvGraphicFramePr>
            <a:graphicFrameLocks noGrp="1"/>
          </p:cNvGraphicFramePr>
          <p:nvPr>
            <p:ph idx="1"/>
            <p:extLst>
              <p:ext uri="{D42A27DB-BD31-4B8C-83A1-F6EECF244321}">
                <p14:modId xmlns:p14="http://schemas.microsoft.com/office/powerpoint/2010/main" xmlns="" val="3069539627"/>
              </p:ext>
            </p:extLst>
          </p:nvPr>
        </p:nvGraphicFramePr>
        <p:xfrm>
          <a:off x="503238" y="530225"/>
          <a:ext cx="8183562" cy="5496560"/>
        </p:xfrm>
        <a:graphic>
          <a:graphicData uri="http://schemas.openxmlformats.org/drawingml/2006/table">
            <a:tbl>
              <a:tblPr firstRow="1" bandRow="1">
                <a:tableStyleId>{5C22544A-7EE6-4342-B048-85BDC9FD1C3A}</a:tableStyleId>
              </a:tblPr>
              <a:tblGrid>
                <a:gridCol w="8183562"/>
              </a:tblGrid>
              <a:tr h="370840">
                <a:tc>
                  <a:txBody>
                    <a:bodyPr/>
                    <a:lstStyle/>
                    <a:p>
                      <a:endParaRPr lang="ro-RO" dirty="0"/>
                    </a:p>
                  </a:txBody>
                  <a:tcPr/>
                </a:tc>
              </a:tr>
              <a:tr h="370840">
                <a:tc>
                  <a:txBody>
                    <a:bodyPr/>
                    <a:lstStyle/>
                    <a:p>
                      <a:r>
                        <a:rPr kumimoji="0" lang="ro-RO" sz="1800" b="1" i="1" kern="1200" dirty="0" smtClean="0">
                          <a:solidFill>
                            <a:schemeClr val="dk1"/>
                          </a:solidFill>
                          <a:latin typeface="+mn-lt"/>
                          <a:ea typeface="+mn-ea"/>
                          <a:cs typeface="+mn-cs"/>
                        </a:rPr>
                        <a:t>3.2.2. La nivel de ISJ:</a:t>
                      </a:r>
                      <a:endParaRPr kumimoji="0" lang="ro-RO" sz="1800" b="1" kern="1200" dirty="0" smtClean="0">
                        <a:solidFill>
                          <a:schemeClr val="dk1"/>
                        </a:solidFill>
                        <a:latin typeface="+mn-lt"/>
                        <a:ea typeface="+mn-ea"/>
                        <a:cs typeface="+mn-cs"/>
                      </a:endParaRPr>
                    </a:p>
                    <a:p>
                      <a:r>
                        <a:rPr kumimoji="0" lang="ro-RO" sz="1800" i="1" kern="1200" dirty="0" smtClean="0">
                          <a:solidFill>
                            <a:schemeClr val="dk1"/>
                          </a:solidFill>
                          <a:latin typeface="+mn-lt"/>
                          <a:ea typeface="+mn-ea"/>
                          <a:cs typeface="+mn-cs"/>
                        </a:rPr>
                        <a:t> </a:t>
                      </a:r>
                      <a:endParaRPr kumimoji="0" lang="ro-RO" sz="1800" kern="1200" dirty="0" smtClean="0">
                        <a:solidFill>
                          <a:schemeClr val="dk1"/>
                        </a:solidFill>
                        <a:latin typeface="+mn-lt"/>
                        <a:ea typeface="+mn-ea"/>
                        <a:cs typeface="+mn-cs"/>
                      </a:endParaRPr>
                    </a:p>
                    <a:p>
                      <a:pPr marL="285750" indent="-285750">
                        <a:buFontTx/>
                        <a:buChar char="-"/>
                      </a:pPr>
                      <a:r>
                        <a:rPr kumimoji="0" lang="ro-RO" sz="1800" kern="1200" dirty="0" smtClean="0">
                          <a:solidFill>
                            <a:schemeClr val="dk1"/>
                          </a:solidFill>
                          <a:latin typeface="+mn-lt"/>
                          <a:ea typeface="+mn-ea"/>
                          <a:cs typeface="+mn-cs"/>
                        </a:rPr>
                        <a:t>obligativitatea realizării de inspecţii de către ISJ/ISMB  pentru activitatea de dirigenţie la nivel de teritoriu, cu minim  30 de inspecţii semestrial și cu raportarea calificativelor la </a:t>
                      </a:r>
                      <a:r>
                        <a:rPr kumimoji="0" lang="ro-RO" sz="1800" kern="1200" dirty="0" smtClean="0">
                          <a:solidFill>
                            <a:schemeClr val="dk1"/>
                          </a:solidFill>
                          <a:latin typeface="Times New Roman" panose="02020603050405020304" pitchFamily="18" charset="0"/>
                          <a:ea typeface="+mn-ea"/>
                          <a:cs typeface="Times New Roman" panose="02020603050405020304" pitchFamily="18" charset="0"/>
                        </a:rPr>
                        <a:t>MECȘ </a:t>
                      </a:r>
                    </a:p>
                    <a:p>
                      <a:pPr marL="285750" indent="-285750">
                        <a:buFontTx/>
                        <a:buChar char="-"/>
                      </a:pPr>
                      <a:r>
                        <a:rPr kumimoji="0" lang="ro-RO" sz="1800" kern="1200" dirty="0" smtClean="0">
                          <a:solidFill>
                            <a:schemeClr val="dk1"/>
                          </a:solidFill>
                          <a:latin typeface="+mn-lt"/>
                          <a:ea typeface="+mn-ea"/>
                          <a:cs typeface="+mn-cs"/>
                        </a:rPr>
                        <a:t>monitorizarea permanentă</a:t>
                      </a:r>
                      <a:r>
                        <a:rPr kumimoji="0" lang="ro-RO" sz="1800" b="1" kern="1200" dirty="0" smtClean="0">
                          <a:solidFill>
                            <a:schemeClr val="dk1"/>
                          </a:solidFill>
                          <a:latin typeface="+mn-lt"/>
                          <a:ea typeface="+mn-ea"/>
                          <a:cs typeface="+mn-cs"/>
                        </a:rPr>
                        <a:t> </a:t>
                      </a:r>
                      <a:r>
                        <a:rPr kumimoji="0" lang="ro-RO" sz="1800" kern="1200" dirty="0" smtClean="0">
                          <a:solidFill>
                            <a:schemeClr val="dk1"/>
                          </a:solidFill>
                          <a:latin typeface="+mn-lt"/>
                          <a:ea typeface="+mn-ea"/>
                          <a:cs typeface="+mn-cs"/>
                        </a:rPr>
                        <a:t>a activității de dirigenție;</a:t>
                      </a:r>
                    </a:p>
                    <a:p>
                      <a:pPr marL="285750" indent="-285750">
                        <a:buFontTx/>
                        <a:buChar char="-"/>
                      </a:pPr>
                      <a:r>
                        <a:rPr kumimoji="0" lang="ro-RO" sz="1800" kern="1200" dirty="0" smtClean="0">
                          <a:solidFill>
                            <a:schemeClr val="dk1"/>
                          </a:solidFill>
                          <a:latin typeface="+mn-lt"/>
                          <a:ea typeface="+mn-ea"/>
                          <a:cs typeface="+mn-cs"/>
                        </a:rPr>
                        <a:t> organizare de cursuri de formare la nivel de județ;</a:t>
                      </a:r>
                    </a:p>
                    <a:p>
                      <a:pPr marL="285750" indent="-285750">
                        <a:buFontTx/>
                        <a:buChar char="-"/>
                      </a:pPr>
                      <a:r>
                        <a:rPr kumimoji="0" lang="ro-RO" sz="1800" kern="1200" dirty="0" smtClean="0">
                          <a:solidFill>
                            <a:schemeClr val="dk1"/>
                          </a:solidFill>
                          <a:latin typeface="+mn-lt"/>
                          <a:ea typeface="+mn-ea"/>
                          <a:cs typeface="+mn-cs"/>
                        </a:rPr>
                        <a:t>organizarea de cercuri pedagogice în care să fie prezentate exemple de bună practică;</a:t>
                      </a:r>
                    </a:p>
                    <a:p>
                      <a:r>
                        <a:rPr kumimoji="0" lang="ro-RO" sz="1800" kern="1200" dirty="0" smtClean="0">
                          <a:solidFill>
                            <a:schemeClr val="dk1"/>
                          </a:solidFill>
                          <a:latin typeface="+mn-lt"/>
                          <a:ea typeface="+mn-ea"/>
                          <a:cs typeface="+mn-cs"/>
                        </a:rPr>
                        <a:t> </a:t>
                      </a:r>
                    </a:p>
                    <a:p>
                      <a:r>
                        <a:rPr kumimoji="0" lang="ro-RO" sz="1800" b="1" i="1" kern="1200" dirty="0" smtClean="0">
                          <a:solidFill>
                            <a:schemeClr val="dk1"/>
                          </a:solidFill>
                          <a:latin typeface="+mn-lt"/>
                          <a:ea typeface="+mn-ea"/>
                          <a:cs typeface="+mn-cs"/>
                        </a:rPr>
                        <a:t>3.2.3. La nivel de unitate școlară:</a:t>
                      </a:r>
                      <a:endParaRPr kumimoji="0" lang="ro-RO" sz="1800" b="1" kern="1200" dirty="0" smtClean="0">
                        <a:solidFill>
                          <a:schemeClr val="dk1"/>
                        </a:solidFill>
                        <a:latin typeface="+mn-lt"/>
                        <a:ea typeface="+mn-ea"/>
                        <a:cs typeface="+mn-cs"/>
                      </a:endParaRPr>
                    </a:p>
                    <a:p>
                      <a:r>
                        <a:rPr kumimoji="0" lang="ro-RO" sz="1800" i="1" kern="1200" dirty="0" smtClean="0">
                          <a:solidFill>
                            <a:schemeClr val="dk1"/>
                          </a:solidFill>
                          <a:latin typeface="+mn-lt"/>
                          <a:ea typeface="+mn-ea"/>
                          <a:cs typeface="+mn-cs"/>
                        </a:rPr>
                        <a:t> </a:t>
                      </a:r>
                      <a:endParaRPr kumimoji="0" lang="ro-RO" sz="1800" kern="1200" dirty="0" smtClean="0">
                        <a:solidFill>
                          <a:schemeClr val="dk1"/>
                        </a:solidFill>
                        <a:latin typeface="+mn-lt"/>
                        <a:ea typeface="+mn-ea"/>
                        <a:cs typeface="+mn-cs"/>
                      </a:endParaRPr>
                    </a:p>
                    <a:p>
                      <a:r>
                        <a:rPr kumimoji="0" lang="ro-RO" sz="1800" kern="1200" dirty="0" smtClean="0">
                          <a:solidFill>
                            <a:schemeClr val="dk1"/>
                          </a:solidFill>
                          <a:latin typeface="+mn-lt"/>
                          <a:ea typeface="+mn-ea"/>
                          <a:cs typeface="+mn-cs"/>
                        </a:rPr>
                        <a:t>- realizare de inspecții la orele de consiliere și orientare de către conducerea școlii;</a:t>
                      </a:r>
                    </a:p>
                    <a:p>
                      <a:r>
                        <a:rPr kumimoji="0" lang="ro-RO" sz="1800" kern="1200" dirty="0" smtClean="0">
                          <a:solidFill>
                            <a:schemeClr val="dk1"/>
                          </a:solidFill>
                          <a:latin typeface="+mn-lt"/>
                          <a:ea typeface="+mn-ea"/>
                          <a:cs typeface="+mn-cs"/>
                        </a:rPr>
                        <a:t>- monitorizarea activității de dirigenție;</a:t>
                      </a:r>
                    </a:p>
                    <a:p>
                      <a:r>
                        <a:rPr kumimoji="0" lang="ro-RO" sz="1800" kern="1200" dirty="0" smtClean="0">
                          <a:solidFill>
                            <a:schemeClr val="dk1"/>
                          </a:solidFill>
                          <a:latin typeface="+mn-lt"/>
                          <a:ea typeface="+mn-ea"/>
                          <a:cs typeface="+mn-cs"/>
                        </a:rPr>
                        <a:t>- consilierea diriginților tineri/ exemple de bună practică în cadrul comisiei diriginților</a:t>
                      </a:r>
                      <a:endParaRPr lang="ro-RO" dirty="0"/>
                    </a:p>
                  </a:txBody>
                  <a:tcPr/>
                </a:tc>
              </a:tr>
              <a:tr h="370840">
                <a:tc>
                  <a:txBody>
                    <a:bodyPr/>
                    <a:lstStyle/>
                    <a:p>
                      <a:endParaRPr lang="ro-RO" dirty="0"/>
                    </a:p>
                  </a:txBody>
                  <a:tcPr/>
                </a:tc>
              </a:tr>
            </a:tbl>
          </a:graphicData>
        </a:graphic>
      </p:graphicFrame>
    </p:spTree>
    <p:extLst>
      <p:ext uri="{BB962C8B-B14F-4D97-AF65-F5344CB8AC3E}">
        <p14:creationId xmlns:p14="http://schemas.microsoft.com/office/powerpoint/2010/main" xmlns="" val="27071765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normAutofit/>
          </a:bodyPr>
          <a:lstStyle/>
          <a:p>
            <a:pPr algn="ctr"/>
            <a:r>
              <a:rPr lang="ro-RO" sz="2800" b="1" dirty="0" smtClean="0">
                <a:solidFill>
                  <a:schemeClr val="accent2">
                    <a:lumMod val="50000"/>
                  </a:schemeClr>
                </a:solidFill>
                <a:latin typeface="Times New Roman" panose="02020603050405020304" pitchFamily="18" charset="0"/>
                <a:cs typeface="Times New Roman" panose="02020603050405020304" pitchFamily="18" charset="0"/>
              </a:rPr>
              <a:t>Inspecția tematică</a:t>
            </a:r>
            <a:endParaRPr lang="ro-RO" sz="2800" b="1"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3" name="Substituent conținut 2"/>
          <p:cNvSpPr>
            <a:spLocks noGrp="1"/>
          </p:cNvSpPr>
          <p:nvPr>
            <p:ph idx="1"/>
          </p:nvPr>
        </p:nvSpPr>
        <p:spPr>
          <a:xfrm>
            <a:off x="971600" y="1340768"/>
            <a:ext cx="7715200" cy="4680520"/>
          </a:xfrm>
        </p:spPr>
        <p:txBody>
          <a:bodyPr>
            <a:normAutofit lnSpcReduction="10000"/>
          </a:bodyPr>
          <a:lstStyle/>
          <a:p>
            <a:r>
              <a:rPr lang="ro-RO" b="1" dirty="0" smtClean="0">
                <a:solidFill>
                  <a:schemeClr val="accent2">
                    <a:lumMod val="50000"/>
                  </a:schemeClr>
                </a:solidFill>
                <a:latin typeface="Times New Roman" panose="02020603050405020304" pitchFamily="18" charset="0"/>
                <a:cs typeface="Times New Roman" panose="02020603050405020304" pitchFamily="18" charset="0"/>
              </a:rPr>
              <a:t>Tematica inspecției</a:t>
            </a:r>
            <a:r>
              <a:rPr lang="ro-RO" dirty="0" smtClean="0">
                <a:solidFill>
                  <a:schemeClr val="accent2">
                    <a:lumMod val="50000"/>
                  </a:schemeClr>
                </a:solidFill>
                <a:latin typeface="Times New Roman" panose="02020603050405020304" pitchFamily="18" charset="0"/>
                <a:cs typeface="Times New Roman" panose="02020603050405020304" pitchFamily="18" charset="0"/>
              </a:rPr>
              <a:t>: Monitorizarea procesului educației în domeniul educației non-formale</a:t>
            </a:r>
          </a:p>
          <a:p>
            <a:r>
              <a:rPr lang="ro-RO" b="1" dirty="0" smtClean="0">
                <a:solidFill>
                  <a:schemeClr val="accent2">
                    <a:lumMod val="50000"/>
                  </a:schemeClr>
                </a:solidFill>
                <a:latin typeface="Times New Roman" panose="02020603050405020304" pitchFamily="18" charset="0"/>
                <a:cs typeface="Times New Roman" panose="02020603050405020304" pitchFamily="18" charset="0"/>
              </a:rPr>
              <a:t>La nivel de ISJ</a:t>
            </a:r>
          </a:p>
          <a:p>
            <a:r>
              <a:rPr lang="ro-RO" b="1" dirty="0" smtClean="0">
                <a:solidFill>
                  <a:schemeClr val="accent2">
                    <a:lumMod val="50000"/>
                  </a:schemeClr>
                </a:solidFill>
                <a:latin typeface="Times New Roman" panose="02020603050405020304" pitchFamily="18" charset="0"/>
                <a:cs typeface="Times New Roman" panose="02020603050405020304" pitchFamily="18" charset="0"/>
              </a:rPr>
              <a:t>Obiectivele inspec</a:t>
            </a:r>
            <a:r>
              <a:rPr lang="ro-RO" dirty="0" smtClean="0">
                <a:solidFill>
                  <a:schemeClr val="accent2">
                    <a:lumMod val="50000"/>
                  </a:schemeClr>
                </a:solidFill>
                <a:latin typeface="Times New Roman" panose="02020603050405020304" pitchFamily="18" charset="0"/>
                <a:cs typeface="Times New Roman" panose="02020603050405020304" pitchFamily="18" charset="0"/>
              </a:rPr>
              <a:t>ț</a:t>
            </a:r>
            <a:r>
              <a:rPr lang="ro-RO" b="1" dirty="0" smtClean="0">
                <a:solidFill>
                  <a:schemeClr val="accent2">
                    <a:lumMod val="50000"/>
                  </a:schemeClr>
                </a:solidFill>
                <a:latin typeface="Times New Roman" panose="02020603050405020304" pitchFamily="18" charset="0"/>
                <a:cs typeface="Times New Roman" panose="02020603050405020304" pitchFamily="18" charset="0"/>
              </a:rPr>
              <a:t>iei:</a:t>
            </a:r>
            <a:r>
              <a:rPr lang="ro-RO" dirty="0" smtClean="0">
                <a:solidFill>
                  <a:schemeClr val="accent2">
                    <a:lumMod val="50000"/>
                  </a:schemeClr>
                </a:solidFill>
                <a:latin typeface="Times New Roman" panose="02020603050405020304" pitchFamily="18" charset="0"/>
                <a:cs typeface="Times New Roman" panose="02020603050405020304" pitchFamily="18" charset="0"/>
              </a:rPr>
              <a:t> </a:t>
            </a:r>
            <a:br>
              <a:rPr lang="ro-RO" dirty="0" smtClean="0">
                <a:solidFill>
                  <a:schemeClr val="accent2">
                    <a:lumMod val="50000"/>
                  </a:schemeClr>
                </a:solidFill>
                <a:latin typeface="Times New Roman" panose="02020603050405020304" pitchFamily="18" charset="0"/>
                <a:cs typeface="Times New Roman" panose="02020603050405020304" pitchFamily="18" charset="0"/>
              </a:rPr>
            </a:br>
            <a:r>
              <a:rPr lang="ro-RO" dirty="0" smtClean="0">
                <a:solidFill>
                  <a:schemeClr val="accent2">
                    <a:lumMod val="50000"/>
                  </a:schemeClr>
                </a:solidFill>
                <a:latin typeface="Times New Roman" panose="02020603050405020304" pitchFamily="18" charset="0"/>
                <a:cs typeface="Times New Roman" panose="02020603050405020304" pitchFamily="18" charset="0"/>
              </a:rPr>
              <a:t>O1. Reprezentarea educației non-formale în documentele manageriale (strategie de dezvoltare, plan managerial, rapoarte etc.); </a:t>
            </a:r>
          </a:p>
          <a:p>
            <a:r>
              <a:rPr lang="ro-RO" dirty="0" smtClean="0">
                <a:solidFill>
                  <a:schemeClr val="accent2">
                    <a:lumMod val="50000"/>
                  </a:schemeClr>
                </a:solidFill>
                <a:latin typeface="Times New Roman" panose="02020603050405020304" pitchFamily="18" charset="0"/>
                <a:cs typeface="Times New Roman" panose="02020603050405020304" pitchFamily="18" charset="0"/>
              </a:rPr>
              <a:t>O2. Pregătirea și desfășurarea săptămânii ”Să știi mai multe, să fii mai bun!”; </a:t>
            </a:r>
          </a:p>
          <a:p>
            <a:r>
              <a:rPr lang="ro-RO" dirty="0" smtClean="0">
                <a:solidFill>
                  <a:schemeClr val="accent2">
                    <a:lumMod val="50000"/>
                  </a:schemeClr>
                </a:solidFill>
                <a:latin typeface="Times New Roman" panose="02020603050405020304" pitchFamily="18" charset="0"/>
                <a:cs typeface="Times New Roman" panose="02020603050405020304" pitchFamily="18" charset="0"/>
              </a:rPr>
              <a:t>O4. Activitatea inspectorului educativ:</a:t>
            </a:r>
          </a:p>
          <a:p>
            <a:r>
              <a:rPr lang="ro-RO" dirty="0" smtClean="0">
                <a:solidFill>
                  <a:schemeClr val="accent2">
                    <a:lumMod val="50000"/>
                  </a:schemeClr>
                </a:solidFill>
                <a:latin typeface="Times New Roman" panose="02020603050405020304" pitchFamily="18" charset="0"/>
                <a:cs typeface="Times New Roman" panose="02020603050405020304" pitchFamily="18" charset="0"/>
              </a:rPr>
              <a:t>	O4.1.Baze de date (metodiști, proiecte naționale, proiecte județene, documente specifice palatelor și cluburilor copiilor); </a:t>
            </a:r>
          </a:p>
          <a:p>
            <a:r>
              <a:rPr lang="ro-RO" dirty="0" smtClean="0">
                <a:solidFill>
                  <a:schemeClr val="accent2">
                    <a:lumMod val="50000"/>
                  </a:schemeClr>
                </a:solidFill>
                <a:latin typeface="Times New Roman" panose="02020603050405020304" pitchFamily="18" charset="0"/>
                <a:cs typeface="Times New Roman" panose="02020603050405020304" pitchFamily="18" charset="0"/>
              </a:rPr>
              <a:t>	O4.2.Activitatea de consiliere, monitorizare și evaluare a activităților extrașcolare la nivel județean; </a:t>
            </a:r>
          </a:p>
          <a:p>
            <a:r>
              <a:rPr lang="ro-RO" dirty="0" smtClean="0">
                <a:solidFill>
                  <a:schemeClr val="accent2">
                    <a:lumMod val="50000"/>
                  </a:schemeClr>
                </a:solidFill>
                <a:latin typeface="Times New Roman" panose="02020603050405020304" pitchFamily="18" charset="0"/>
                <a:cs typeface="Times New Roman" panose="02020603050405020304" pitchFamily="18" charset="0"/>
              </a:rPr>
              <a:t>	O4.3. Parteneriate educaționale (comunitatea, autorități locale, structuri guvernamentale teritoriale, ONG).</a:t>
            </a:r>
          </a:p>
          <a:p>
            <a:endParaRPr lang="ro-RO" dirty="0"/>
          </a:p>
        </p:txBody>
      </p:sp>
    </p:spTree>
    <p:extLst>
      <p:ext uri="{BB962C8B-B14F-4D97-AF65-F5344CB8AC3E}">
        <p14:creationId xmlns:p14="http://schemas.microsoft.com/office/powerpoint/2010/main" xmlns="" val="510656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502920" y="5373216"/>
            <a:ext cx="8183880" cy="661824"/>
          </a:xfrm>
        </p:spPr>
        <p:txBody>
          <a:bodyPr>
            <a:noAutofit/>
          </a:bodyPr>
          <a:lstStyle/>
          <a:p>
            <a:r>
              <a:rPr lang="ro-RO" sz="1200" dirty="0" smtClean="0">
                <a:solidFill>
                  <a:srgbClr val="002060"/>
                </a:solidFill>
              </a:rPr>
              <a:t>Metode și procedee de documentare, control, îndrumare, evaluare: </a:t>
            </a:r>
            <a:br>
              <a:rPr lang="ro-RO" sz="1200" dirty="0" smtClean="0">
                <a:solidFill>
                  <a:srgbClr val="002060"/>
                </a:solidFill>
              </a:rPr>
            </a:br>
            <a:r>
              <a:rPr lang="ro-RO" sz="1200" dirty="0" smtClean="0">
                <a:solidFill>
                  <a:srgbClr val="002060"/>
                </a:solidFill>
              </a:rPr>
              <a:t>Analiza documentelor solicitate; </a:t>
            </a:r>
            <a:br>
              <a:rPr lang="ro-RO" sz="1200" dirty="0" smtClean="0">
                <a:solidFill>
                  <a:srgbClr val="002060"/>
                </a:solidFill>
              </a:rPr>
            </a:br>
            <a:r>
              <a:rPr lang="ro-RO" sz="1200" dirty="0" smtClean="0">
                <a:solidFill>
                  <a:srgbClr val="002060"/>
                </a:solidFill>
              </a:rPr>
              <a:t>Discuții purtate cu conducerea unităților de învățământ, cu responsabilul comisiei pentru activități extrașcolare, cu cadre didactice, cu elevi, cu reprezentanți ai autorităților locale, cu parteneri educaționali.</a:t>
            </a:r>
            <a:br>
              <a:rPr lang="ro-RO" sz="1200" dirty="0" smtClean="0">
                <a:solidFill>
                  <a:srgbClr val="002060"/>
                </a:solidFill>
              </a:rPr>
            </a:br>
            <a:r>
              <a:rPr lang="ro-RO" sz="1200" dirty="0" smtClean="0"/>
              <a:t/>
            </a:r>
            <a:br>
              <a:rPr lang="ro-RO" sz="1200" dirty="0" smtClean="0"/>
            </a:br>
            <a:r>
              <a:rPr lang="ro-RO" sz="1200" dirty="0" smtClean="0"/>
              <a:t/>
            </a:r>
            <a:br>
              <a:rPr lang="ro-RO" sz="1200" dirty="0" smtClean="0"/>
            </a:br>
            <a:r>
              <a:rPr lang="ro-RO" sz="1200" dirty="0" smtClean="0"/>
              <a:t/>
            </a:r>
            <a:br>
              <a:rPr lang="ro-RO" sz="1200" dirty="0" smtClean="0"/>
            </a:br>
            <a:endParaRPr lang="ro-RO" sz="1200" dirty="0"/>
          </a:p>
        </p:txBody>
      </p:sp>
      <p:sp>
        <p:nvSpPr>
          <p:cNvPr id="3" name="Substituent conținut 2"/>
          <p:cNvSpPr>
            <a:spLocks noGrp="1"/>
          </p:cNvSpPr>
          <p:nvPr>
            <p:ph idx="1"/>
          </p:nvPr>
        </p:nvSpPr>
        <p:spPr>
          <a:xfrm>
            <a:off x="502920" y="530352"/>
            <a:ext cx="8183880" cy="3546720"/>
          </a:xfrm>
        </p:spPr>
        <p:txBody>
          <a:bodyPr>
            <a:normAutofit fontScale="85000" lnSpcReduction="20000"/>
          </a:bodyPr>
          <a:lstStyle/>
          <a:p>
            <a:endParaRPr lang="ro-RO" b="1" dirty="0" smtClean="0"/>
          </a:p>
          <a:p>
            <a:pPr algn="ctr">
              <a:buNone/>
            </a:pPr>
            <a:r>
              <a:rPr lang="ro-RO" b="1" dirty="0" smtClean="0">
                <a:solidFill>
                  <a:schemeClr val="accent2">
                    <a:lumMod val="50000"/>
                  </a:schemeClr>
                </a:solidFill>
              </a:rPr>
              <a:t>La nivel de unitate de învățământ</a:t>
            </a:r>
          </a:p>
          <a:p>
            <a:r>
              <a:rPr lang="ro-RO" b="1" dirty="0" smtClean="0">
                <a:solidFill>
                  <a:schemeClr val="accent2">
                    <a:lumMod val="50000"/>
                  </a:schemeClr>
                </a:solidFill>
              </a:rPr>
              <a:t>Obiectivele inspecției:</a:t>
            </a:r>
            <a:r>
              <a:rPr lang="ro-RO" dirty="0" smtClean="0">
                <a:solidFill>
                  <a:schemeClr val="accent2">
                    <a:lumMod val="50000"/>
                  </a:schemeClr>
                </a:solidFill>
              </a:rPr>
              <a:t> </a:t>
            </a:r>
          </a:p>
          <a:p>
            <a:r>
              <a:rPr lang="ro-RO" dirty="0" smtClean="0">
                <a:solidFill>
                  <a:schemeClr val="accent2">
                    <a:lumMod val="50000"/>
                  </a:schemeClr>
                </a:solidFill>
              </a:rPr>
              <a:t>O1. Proiectarea și dezvoltarea educației non-formale la nivelul documentelor manageriale; </a:t>
            </a:r>
          </a:p>
          <a:p>
            <a:r>
              <a:rPr lang="ro-RO" dirty="0" smtClean="0">
                <a:solidFill>
                  <a:schemeClr val="accent2">
                    <a:lumMod val="50000"/>
                  </a:schemeClr>
                </a:solidFill>
              </a:rPr>
              <a:t>O2. Portofoliul comisiei pentru activități extrașcolare; </a:t>
            </a:r>
          </a:p>
          <a:p>
            <a:r>
              <a:rPr lang="ro-RO" dirty="0" smtClean="0">
                <a:solidFill>
                  <a:schemeClr val="accent2">
                    <a:lumMod val="50000"/>
                  </a:schemeClr>
                </a:solidFill>
              </a:rPr>
              <a:t>O3. Documente specifice educației non-formale (plan de activități, programe și proiecte educaționale, rapoarte, fișe de monitorizare și evaluare etc.)</a:t>
            </a:r>
          </a:p>
          <a:p>
            <a:r>
              <a:rPr lang="ro-RO" dirty="0" smtClean="0">
                <a:solidFill>
                  <a:schemeClr val="accent2">
                    <a:lumMod val="50000"/>
                  </a:schemeClr>
                </a:solidFill>
              </a:rPr>
              <a:t>O4. Pregătirea și desfășurarea activităților cuprinse în programul ”Să știi mai multe, să fii mai bun!”</a:t>
            </a:r>
          </a:p>
          <a:p>
            <a:r>
              <a:rPr lang="ro-RO" dirty="0" smtClean="0">
                <a:solidFill>
                  <a:schemeClr val="accent2">
                    <a:lumMod val="50000"/>
                  </a:schemeClr>
                </a:solidFill>
              </a:rPr>
              <a:t>O5. Pregătirea elevilor pentru situații de urgență; </a:t>
            </a:r>
          </a:p>
          <a:p>
            <a:r>
              <a:rPr lang="ro-RO" dirty="0" smtClean="0">
                <a:solidFill>
                  <a:schemeClr val="accent2">
                    <a:lumMod val="50000"/>
                  </a:schemeClr>
                </a:solidFill>
              </a:rPr>
              <a:t>O6. Parteneriate educaționale.</a:t>
            </a:r>
          </a:p>
          <a:p>
            <a:endParaRPr lang="ro-RO" dirty="0">
              <a:solidFill>
                <a:schemeClr val="accent2">
                  <a:lumMod val="50000"/>
                </a:schemeClr>
              </a:solidFill>
            </a:endParaRPr>
          </a:p>
        </p:txBody>
      </p:sp>
    </p:spTree>
    <p:extLst>
      <p:ext uri="{BB962C8B-B14F-4D97-AF65-F5344CB8AC3E}">
        <p14:creationId xmlns:p14="http://schemas.microsoft.com/office/powerpoint/2010/main" xmlns="" val="1850701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502920" y="530352"/>
            <a:ext cx="8183880" cy="5490936"/>
          </a:xfrm>
        </p:spPr>
        <p:txBody>
          <a:bodyPr>
            <a:normAutofit lnSpcReduction="10000"/>
          </a:bodyPr>
          <a:lstStyle/>
          <a:p>
            <a:pPr algn="ctr">
              <a:buNone/>
            </a:pPr>
            <a:r>
              <a:rPr lang="ro-RO" b="1" dirty="0" smtClean="0">
                <a:solidFill>
                  <a:schemeClr val="accent2">
                    <a:lumMod val="50000"/>
                  </a:schemeClr>
                </a:solidFill>
              </a:rPr>
              <a:t>Constatări/recomandări:</a:t>
            </a:r>
          </a:p>
          <a:p>
            <a:pPr>
              <a:buNone/>
            </a:pPr>
            <a:endParaRPr lang="ro-RO" dirty="0" smtClean="0">
              <a:solidFill>
                <a:schemeClr val="accent2">
                  <a:lumMod val="50000"/>
                </a:schemeClr>
              </a:solidFill>
            </a:endParaRPr>
          </a:p>
          <a:p>
            <a:pPr lvl="0"/>
            <a:r>
              <a:rPr lang="ro-RO" dirty="0" smtClean="0">
                <a:solidFill>
                  <a:schemeClr val="accent2">
                    <a:lumMod val="50000"/>
                  </a:schemeClr>
                </a:solidFill>
              </a:rPr>
              <a:t>Eficientizarea documentelor manageriale și extinderea transpunerii lor în practică; </a:t>
            </a:r>
          </a:p>
          <a:p>
            <a:pPr lvl="0"/>
            <a:r>
              <a:rPr lang="ro-RO" dirty="0" smtClean="0">
                <a:solidFill>
                  <a:schemeClr val="accent2">
                    <a:lumMod val="50000"/>
                  </a:schemeClr>
                </a:solidFill>
              </a:rPr>
              <a:t>Acolo unde structura permite realizarea a comisiei diriginților separată de cea de activități extrașcolare pentru asigurarea calității și pentru evitarea supraîncărcării cadrului didactic responsabil cu coordonarea acestora.</a:t>
            </a:r>
          </a:p>
          <a:p>
            <a:pPr lvl="0"/>
            <a:r>
              <a:rPr lang="ro-RO" dirty="0" smtClean="0">
                <a:solidFill>
                  <a:schemeClr val="accent2">
                    <a:lumMod val="50000"/>
                  </a:schemeClr>
                </a:solidFill>
              </a:rPr>
              <a:t>Realizarea periodică a  unei analize funcționale a activităților educative în vederea valorificării rezultatelor pentru identificarea punctelor slabe (ex. lipsa formării cadrelor didactice, cu precădere la nivel liceal, în domeniul educației non-formale, lipsa atractivității activităților etc.), a diversificării activităților extrașcolare și a implicării unui număr cât mai mare de elevi.</a:t>
            </a:r>
          </a:p>
          <a:p>
            <a:pPr lvl="0"/>
            <a:r>
              <a:rPr lang="ro-RO" dirty="0" smtClean="0">
                <a:solidFill>
                  <a:schemeClr val="accent2">
                    <a:lumMod val="50000"/>
                  </a:schemeClr>
                </a:solidFill>
              </a:rPr>
              <a:t>Implicarea reală a elevilor în stabilirea programului; </a:t>
            </a:r>
          </a:p>
          <a:p>
            <a:r>
              <a:rPr lang="ro-RO" dirty="0" smtClean="0">
                <a:solidFill>
                  <a:schemeClr val="accent2">
                    <a:lumMod val="50000"/>
                  </a:schemeClr>
                </a:solidFill>
              </a:rPr>
              <a:t>Perfecționarea cadrelor didactice în domeniul educației non-formale.</a:t>
            </a:r>
          </a:p>
          <a:p>
            <a:endParaRPr lang="ro-RO" dirty="0">
              <a:solidFill>
                <a:schemeClr val="accent2">
                  <a:lumMod val="50000"/>
                </a:schemeClr>
              </a:solidFill>
            </a:endParaRPr>
          </a:p>
        </p:txBody>
      </p:sp>
    </p:spTree>
    <p:extLst>
      <p:ext uri="{BB962C8B-B14F-4D97-AF65-F5344CB8AC3E}">
        <p14:creationId xmlns:p14="http://schemas.microsoft.com/office/powerpoint/2010/main" xmlns="" val="1579911877"/>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8E3A3D1-8CEA-47A7-818D-B62BC30A809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Wisp</Template>
  <TotalTime>210</TotalTime>
  <Words>4564</Words>
  <Application>Microsoft Office PowerPoint</Application>
  <PresentationFormat>On-screen Show (4:3)</PresentationFormat>
  <Paragraphs>376</Paragraphs>
  <Slides>34</Slides>
  <Notes>1</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Wisp</vt:lpstr>
      <vt:lpstr>Slide 1</vt:lpstr>
      <vt:lpstr>Slide 2</vt:lpstr>
      <vt:lpstr>An școlar 2015-2016</vt:lpstr>
      <vt:lpstr>Inspecţii organizate de MECS (2015-2016)  OMECTS nr. 5547/6.10.2011 privind Regulamentul de inspecție a unităților de învățământ preuniversitar</vt:lpstr>
      <vt:lpstr>Slide 5</vt:lpstr>
      <vt:lpstr>Slide 6</vt:lpstr>
      <vt:lpstr>Inspecția tematică</vt:lpstr>
      <vt:lpstr>Metode și procedee de documentare, control, îndrumare, evaluare:  Analiza documentelor solicitate;  Discuții purtate cu conducerea unităților de învățământ, cu responsabilul comisiei pentru activități extrașcolare, cu cadre didactice, cu elevi, cu reprezentanți ai autorităților locale, cu parteneri educaționali.    </vt:lpstr>
      <vt:lpstr>Slide 9</vt:lpstr>
      <vt:lpstr>Slide 10</vt:lpstr>
      <vt:lpstr>Slide 11</vt:lpstr>
      <vt:lpstr>Slide 12</vt:lpstr>
      <vt:lpstr>Slide 13</vt:lpstr>
      <vt:lpstr>CALENDARUL ACTIVITĂȚILOR EDUCATIVE I</vt:lpstr>
      <vt:lpstr>CALENDARUL ACTIVITĂȚILOR EDUCATIVE II</vt:lpstr>
      <vt:lpstr>Situații de reglementat – urgent!!!!!</vt:lpstr>
      <vt:lpstr>EDUCAȚIA RUTIERĂ</vt:lpstr>
      <vt:lpstr>Solicitări  urgente</vt:lpstr>
      <vt:lpstr>Proiecte prioritare</vt:lpstr>
      <vt:lpstr>Programe internaționale, naționale</vt:lpstr>
      <vt:lpstr>PROIECTAREA ACTIVITĂȚILOR EXTRAȘCOLARE, ca factor corector / potențator al educației – la nivelul unității de învățământ</vt:lpstr>
      <vt:lpstr>ACTE NORMATIVE</vt:lpstr>
      <vt:lpstr>RAPORTĂRI, TERMENE</vt:lpstr>
      <vt:lpstr>PARTENERIATE</vt:lpstr>
      <vt:lpstr>STRATEGIA NAȚIONALĂ DE ACȚIUNE COMUNITARĂ</vt:lpstr>
      <vt:lpstr>STRATEGIA NAȚIONALĂ DE ACȚIUNE COMUNITARĂ</vt:lpstr>
      <vt:lpstr>SITUAȚII DE URGENȚĂ</vt:lpstr>
      <vt:lpstr>TRAFIC DE PERSOANE</vt:lpstr>
      <vt:lpstr>PREVENIREA CONSUMULUI DE DROGURI</vt:lpstr>
      <vt:lpstr>Priorităţi în educaţie (pe termen scurt): </vt:lpstr>
      <vt:lpstr>Slide 31</vt:lpstr>
      <vt:lpstr>Slide 32</vt:lpstr>
      <vt:lpstr>Slide 33</vt:lpstr>
      <vt:lpstr>Slide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Daniela Calugaru</dc:creator>
  <cp:lastModifiedBy>Elena</cp:lastModifiedBy>
  <cp:revision>29</cp:revision>
  <dcterms:created xsi:type="dcterms:W3CDTF">2015-05-12T12:06:27Z</dcterms:created>
  <dcterms:modified xsi:type="dcterms:W3CDTF">2015-09-18T10:38:07Z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TC018814179991</vt:lpwstr>
  </property>
</Properties>
</file>