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3" r:id="rId3"/>
    <p:sldId id="269" r:id="rId4"/>
    <p:sldId id="260" r:id="rId5"/>
    <p:sldId id="261" r:id="rId6"/>
    <p:sldId id="262" r:id="rId7"/>
    <p:sldId id="267" r:id="rId8"/>
    <p:sldId id="266" r:id="rId9"/>
    <p:sldId id="268" r:id="rId10"/>
    <p:sldId id="265" r:id="rId11"/>
    <p:sldId id="258" r:id="rId12"/>
    <p:sldId id="259" r:id="rId13"/>
    <p:sldId id="264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224CA2-82DD-4EEB-B5DC-AAF50E2D4BCD}" type="datetimeFigureOut">
              <a:rPr lang="en-US" smtClean="0"/>
              <a:pPr/>
              <a:t>9/14/2015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BF01BCE-3A68-43D0-AD23-68328BD69DB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ctiaverde.ro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barbulescu.adrian@medu.edu.ro" TargetMode="External"/><Relationship Id="rId2" Type="http://schemas.openxmlformats.org/officeDocument/2006/relationships/hyperlink" Target="http://www.edu.ro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o-RO" sz="3200" b="1" dirty="0">
                <a:solidFill>
                  <a:schemeClr val="tx2">
                    <a:shade val="75000"/>
                  </a:schemeClr>
                </a:solidFill>
                <a:latin typeface="Cambria" pitchFamily="18" charset="0"/>
                <a:ea typeface="+mn-ea"/>
                <a:cs typeface="Rod" pitchFamily="49" charset="-79"/>
              </a:rPr>
              <a:t>ANUL ŞCOLAR</a:t>
            </a:r>
            <a:r>
              <a:rPr lang="en-US" sz="3200" b="1" dirty="0">
                <a:solidFill>
                  <a:schemeClr val="tx2">
                    <a:shade val="75000"/>
                  </a:schemeClr>
                </a:solidFill>
                <a:latin typeface="Cambria" pitchFamily="18" charset="0"/>
                <a:ea typeface="+mn-ea"/>
                <a:cs typeface="Rod" pitchFamily="49" charset="-79"/>
              </a:rPr>
              <a:t>   </a:t>
            </a:r>
            <a:r>
              <a:rPr lang="ro-RO" sz="3200" b="1" dirty="0" smtClean="0">
                <a:solidFill>
                  <a:schemeClr val="tx2">
                    <a:shade val="75000"/>
                  </a:schemeClr>
                </a:solidFill>
                <a:latin typeface="Cambria" pitchFamily="18" charset="0"/>
                <a:ea typeface="+mn-ea"/>
                <a:cs typeface="Rod" pitchFamily="49" charset="-79"/>
              </a:rPr>
              <a:t>201</a:t>
            </a:r>
            <a:r>
              <a:rPr lang="ro-RO" sz="3200" b="1" dirty="0">
                <a:solidFill>
                  <a:schemeClr val="tx2">
                    <a:shade val="75000"/>
                  </a:schemeClr>
                </a:solidFill>
                <a:latin typeface="Cambria" pitchFamily="18" charset="0"/>
                <a:ea typeface="+mn-ea"/>
                <a:cs typeface="Rod" pitchFamily="49" charset="-79"/>
              </a:rPr>
              <a:t>5</a:t>
            </a:r>
            <a:r>
              <a:rPr lang="ro-RO" sz="3200" b="1" dirty="0" smtClean="0">
                <a:solidFill>
                  <a:schemeClr val="tx2">
                    <a:shade val="75000"/>
                  </a:schemeClr>
                </a:solidFill>
                <a:latin typeface="Cambria" pitchFamily="18" charset="0"/>
                <a:ea typeface="+mn-ea"/>
                <a:cs typeface="Rod" pitchFamily="49" charset="-79"/>
              </a:rPr>
              <a:t> </a:t>
            </a:r>
            <a:r>
              <a:rPr lang="ro-RO" sz="3200" b="1" dirty="0">
                <a:solidFill>
                  <a:schemeClr val="tx2">
                    <a:shade val="75000"/>
                  </a:schemeClr>
                </a:solidFill>
                <a:latin typeface="Cambria" pitchFamily="18" charset="0"/>
                <a:ea typeface="+mn-ea"/>
                <a:cs typeface="Rod" pitchFamily="49" charset="-79"/>
              </a:rPr>
              <a:t>- </a:t>
            </a:r>
            <a:r>
              <a:rPr lang="ro-RO" sz="3200" b="1" dirty="0" smtClean="0">
                <a:solidFill>
                  <a:schemeClr val="tx2">
                    <a:shade val="75000"/>
                  </a:schemeClr>
                </a:solidFill>
                <a:latin typeface="Cambria" pitchFamily="18" charset="0"/>
                <a:ea typeface="+mn-ea"/>
                <a:cs typeface="Rod" pitchFamily="49" charset="-79"/>
              </a:rPr>
              <a:t>201</a:t>
            </a:r>
            <a:r>
              <a:rPr lang="ro-RO" sz="3200" b="1" dirty="0">
                <a:solidFill>
                  <a:schemeClr val="tx2">
                    <a:shade val="75000"/>
                  </a:schemeClr>
                </a:solidFill>
                <a:latin typeface="Cambria" pitchFamily="18" charset="0"/>
                <a:ea typeface="+mn-ea"/>
                <a:cs typeface="Rod" pitchFamily="49" charset="-79"/>
              </a:rPr>
              <a:t>6</a:t>
            </a:r>
            <a:r>
              <a:rPr lang="en-US" b="1" dirty="0">
                <a:latin typeface="Garamond" pitchFamily="18" charset="0"/>
                <a:cs typeface="Rod" pitchFamily="49" charset="-79"/>
              </a:rPr>
              <a:t/>
            </a:r>
            <a:br>
              <a:rPr lang="en-US" b="1" dirty="0">
                <a:latin typeface="Garamond" pitchFamily="18" charset="0"/>
                <a:cs typeface="Rod" pitchFamily="49" charset="-79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2667000"/>
            <a:ext cx="8458200" cy="2133600"/>
          </a:xfrm>
        </p:spPr>
        <p:txBody>
          <a:bodyPr>
            <a:normAutofit/>
          </a:bodyPr>
          <a:lstStyle/>
          <a:p>
            <a:r>
              <a:rPr lang="ro-RO" sz="3200" b="1" dirty="0">
                <a:latin typeface="Cambria" pitchFamily="18" charset="0"/>
                <a:cs typeface="Rod" pitchFamily="49" charset="-79"/>
              </a:rPr>
              <a:t>PRIORITĂŢI EDUCAŢIONALE ÎN EDUCAŢIA NON-FORMALĂ</a:t>
            </a:r>
            <a:endParaRPr lang="en-US" sz="3200" b="1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2268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mbria" pitchFamily="18" charset="0"/>
              </a:rPr>
              <a:t>INSPEC</a:t>
            </a:r>
            <a:r>
              <a:rPr lang="ro-RO" dirty="0" smtClean="0">
                <a:latin typeface="Cambria" pitchFamily="18" charset="0"/>
              </a:rPr>
              <a:t>ȚIA TEMATICĂ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o-RO" dirty="0">
                <a:latin typeface="Cambria" pitchFamily="18" charset="0"/>
              </a:rPr>
              <a:t>Analizarea documentelor manageriale  (PDI, planuri anuale de implementare, planul manageriale, setul de proceduri interne de lucru, rapoarte, ROI, activitatea de evaluare și monitorizare etc.); </a:t>
            </a:r>
            <a:endParaRPr lang="en-US" dirty="0">
              <a:latin typeface="Cambria" pitchFamily="18" charset="0"/>
            </a:endParaRPr>
          </a:p>
          <a:p>
            <a:pPr lvl="0"/>
            <a:r>
              <a:rPr lang="ro-RO" dirty="0">
                <a:latin typeface="Cambria" pitchFamily="18" charset="0"/>
              </a:rPr>
              <a:t>Evaluarea ofertei educaționale (fundamentare, diversificare, diseminare); </a:t>
            </a:r>
            <a:endParaRPr lang="en-US" dirty="0">
              <a:latin typeface="Cambria" pitchFamily="18" charset="0"/>
            </a:endParaRPr>
          </a:p>
          <a:p>
            <a:pPr lvl="0"/>
            <a:r>
              <a:rPr lang="ro-RO" dirty="0">
                <a:latin typeface="Cambria" pitchFamily="18" charset="0"/>
              </a:rPr>
              <a:t>Baza materială (situația juridică a imobilului, dotări);</a:t>
            </a:r>
            <a:endParaRPr lang="en-US" dirty="0">
              <a:latin typeface="Cambria" pitchFamily="18" charset="0"/>
            </a:endParaRPr>
          </a:p>
          <a:p>
            <a:pPr lvl="0"/>
            <a:r>
              <a:rPr lang="ro-RO" dirty="0">
                <a:latin typeface="Cambria" pitchFamily="18" charset="0"/>
              </a:rPr>
              <a:t>Evaluarea portofoliului coordonatorului de cerc;</a:t>
            </a:r>
            <a:endParaRPr lang="en-US" dirty="0">
              <a:latin typeface="Cambria" pitchFamily="18" charset="0"/>
            </a:endParaRPr>
          </a:p>
          <a:p>
            <a:pPr lvl="0"/>
            <a:r>
              <a:rPr lang="ro-RO" dirty="0">
                <a:latin typeface="Cambria" pitchFamily="18" charset="0"/>
              </a:rPr>
              <a:t>Existența tipului  și evaluarea portofoliului comisiei metodice;</a:t>
            </a:r>
            <a:endParaRPr lang="en-US" dirty="0">
              <a:latin typeface="Cambria" pitchFamily="18" charset="0"/>
            </a:endParaRPr>
          </a:p>
          <a:p>
            <a:pPr lvl="0"/>
            <a:r>
              <a:rPr lang="ro-RO" dirty="0">
                <a:latin typeface="Cambria" pitchFamily="18" charset="0"/>
              </a:rPr>
              <a:t>Existența și evaluarea programelor de formare în domeniul educației non-formale.</a:t>
            </a:r>
            <a:endParaRPr lang="en-US" dirty="0">
              <a:latin typeface="Cambria" pitchFamily="18" charset="0"/>
            </a:endParaRPr>
          </a:p>
          <a:p>
            <a:pPr lvl="0"/>
            <a:r>
              <a:rPr lang="ro-RO" dirty="0">
                <a:latin typeface="Cambria" pitchFamily="18" charset="0"/>
              </a:rPr>
              <a:t>Analizarea dezvoltării parteneriatului educațional.</a:t>
            </a:r>
            <a:endParaRPr lang="en-US" dirty="0">
              <a:latin typeface="Cambria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13129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2800" b="1" dirty="0" smtClean="0">
                <a:latin typeface="Cambria" pitchFamily="18" charset="0"/>
              </a:rPr>
              <a:t>Programe internaționale, naționale</a:t>
            </a:r>
            <a:endParaRPr lang="en-US" sz="2800" b="1" dirty="0">
              <a:latin typeface="Cambr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dirty="0" smtClean="0">
                <a:latin typeface="Cambria" pitchFamily="18" charset="0"/>
              </a:rPr>
              <a:t>Educaţia </a:t>
            </a:r>
            <a:r>
              <a:rPr lang="ro-RO" dirty="0">
                <a:latin typeface="Cambria" pitchFamily="18" charset="0"/>
              </a:rPr>
              <a:t>globală – </a:t>
            </a:r>
            <a:r>
              <a:rPr lang="ro-RO" dirty="0" smtClean="0">
                <a:latin typeface="Cambria" pitchFamily="18" charset="0"/>
              </a:rPr>
              <a:t>2015- 2016 </a:t>
            </a:r>
            <a:r>
              <a:rPr lang="ro-RO" dirty="0">
                <a:latin typeface="Cambria" pitchFamily="18" charset="0"/>
              </a:rPr>
              <a:t>- Tema </a:t>
            </a:r>
            <a:r>
              <a:rPr lang="ro-RO" dirty="0" smtClean="0">
                <a:latin typeface="Cambria" pitchFamily="18" charset="0"/>
              </a:rPr>
              <a:t>“ Egalitatea trebuie să fie reală” </a:t>
            </a:r>
            <a:r>
              <a:rPr lang="en-US" i="1" dirty="0">
                <a:latin typeface="Cambria" pitchFamily="18" charset="0"/>
              </a:rPr>
              <a:t>www.coe.int/t/dg4/nscentre</a:t>
            </a:r>
            <a:endParaRPr lang="ro-RO" dirty="0">
              <a:latin typeface="Cambria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dirty="0">
                <a:latin typeface="Cambria" pitchFamily="18" charset="0"/>
              </a:rPr>
              <a:t>Europa în şcoală – </a:t>
            </a:r>
            <a:r>
              <a:rPr lang="ro-RO" dirty="0" smtClean="0">
                <a:latin typeface="Cambria" pitchFamily="18" charset="0"/>
              </a:rPr>
              <a:t>2015- 2016  </a:t>
            </a:r>
            <a:r>
              <a:rPr lang="ro-RO" dirty="0">
                <a:latin typeface="Cambria" pitchFamily="18" charset="0"/>
              </a:rPr>
              <a:t>- Tema </a:t>
            </a:r>
            <a:r>
              <a:rPr lang="ro-RO" dirty="0" smtClean="0">
                <a:latin typeface="Cambria" pitchFamily="18" charset="0"/>
              </a:rPr>
              <a:t>” Stop violenței împotriva fetelor și femeilor”</a:t>
            </a:r>
            <a:endParaRPr lang="ro-RO" dirty="0">
              <a:latin typeface="Cambria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dirty="0" smtClean="0">
                <a:latin typeface="Cambria" pitchFamily="18" charset="0"/>
              </a:rPr>
              <a:t>Educaţie </a:t>
            </a:r>
            <a:r>
              <a:rPr lang="ro-RO" dirty="0">
                <a:latin typeface="Cambria" pitchFamily="18" charset="0"/>
              </a:rPr>
              <a:t>pentru cetăţenie democratică</a:t>
            </a:r>
          </a:p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dirty="0" smtClean="0">
                <a:latin typeface="Cambria" pitchFamily="18" charset="0"/>
              </a:rPr>
              <a:t>Educaţie </a:t>
            </a:r>
            <a:r>
              <a:rPr lang="ro-RO" dirty="0">
                <a:latin typeface="Cambria" pitchFamily="18" charset="0"/>
              </a:rPr>
              <a:t>prin media</a:t>
            </a:r>
          </a:p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dirty="0">
                <a:latin typeface="Cambria" pitchFamily="18" charset="0"/>
              </a:rPr>
              <a:t>Creează-ţi mediul – </a:t>
            </a:r>
            <a:r>
              <a:rPr lang="ro-RO" i="1" dirty="0" err="1" smtClean="0">
                <a:latin typeface="Cambria" pitchFamily="18" charset="0"/>
                <a:hlinkClick r:id="rId2"/>
              </a:rPr>
              <a:t>www.lectiaverde.ro</a:t>
            </a:r>
            <a:endParaRPr lang="ro-RO" i="1" dirty="0" smtClean="0">
              <a:latin typeface="Cambria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i="1" dirty="0" smtClean="0">
                <a:latin typeface="Cambria" pitchFamily="18" charset="0"/>
              </a:rPr>
              <a:t>Teatrul în educație – Conferințe</a:t>
            </a:r>
            <a:r>
              <a:rPr lang="en-US" i="1" dirty="0" smtClean="0">
                <a:latin typeface="Cambria" pitchFamily="18" charset="0"/>
              </a:rPr>
              <a:t> </a:t>
            </a:r>
            <a:r>
              <a:rPr lang="ro-RO" i="1" dirty="0" smtClean="0">
                <a:latin typeface="Cambria" pitchFamily="18" charset="0"/>
              </a:rPr>
              <a:t>- Sibiu (octombrie 2015), Cluj-Napoca (noiembrie 2015)</a:t>
            </a:r>
          </a:p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i="1" dirty="0" smtClean="0">
                <a:latin typeface="Cambria" pitchFamily="18" charset="0"/>
              </a:rPr>
              <a:t>Ora de creativitate – platformă online de resurse educaționale – </a:t>
            </a:r>
            <a:r>
              <a:rPr lang="ro-RO" i="1" dirty="0" err="1" smtClean="0">
                <a:latin typeface="Cambria" pitchFamily="18" charset="0"/>
              </a:rPr>
              <a:t>www.oradecreativitate.ro</a:t>
            </a:r>
            <a:endParaRPr lang="ro-RO" i="1" dirty="0">
              <a:latin typeface="Cambria" pitchFamily="18" charset="0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endParaRPr lang="ro-RO" dirty="0">
              <a:latin typeface="Cambria" pitchFamily="18" charset="0"/>
            </a:endParaRPr>
          </a:p>
          <a:p>
            <a:pPr marL="285750" indent="-285750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b="1" dirty="0">
                <a:latin typeface="Cambria" pitchFamily="18" charset="0"/>
              </a:rPr>
              <a:t>Educaţie rutieră 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 smtClean="0">
                <a:latin typeface="Cambria" pitchFamily="18" charset="0"/>
              </a:rPr>
              <a:t>Proiectul </a:t>
            </a:r>
            <a:r>
              <a:rPr lang="ro-RO" i="1" dirty="0" smtClean="0">
                <a:latin typeface="Cambria" pitchFamily="18" charset="0"/>
              </a:rPr>
              <a:t>Caravana isteților - </a:t>
            </a:r>
            <a:r>
              <a:rPr lang="ro-RO" dirty="0" smtClean="0">
                <a:latin typeface="Cambria" pitchFamily="18" charset="0"/>
              </a:rPr>
              <a:t>se pot trimite materiale sau se poate participa la emisiuni în direct. (Contact: dna </a:t>
            </a:r>
            <a:r>
              <a:rPr lang="ro-RO" dirty="0">
                <a:latin typeface="Cambria" pitchFamily="18" charset="0"/>
              </a:rPr>
              <a:t>G</a:t>
            </a:r>
            <a:r>
              <a:rPr lang="ro-RO" dirty="0" smtClean="0">
                <a:latin typeface="Cambria" pitchFamily="18" charset="0"/>
              </a:rPr>
              <a:t>abriela </a:t>
            </a:r>
            <a:r>
              <a:rPr lang="ro-RO" dirty="0" err="1" smtClean="0">
                <a:latin typeface="Cambria" pitchFamily="18" charset="0"/>
              </a:rPr>
              <a:t>Calițescu</a:t>
            </a:r>
            <a:r>
              <a:rPr lang="ro-RO" dirty="0" smtClean="0">
                <a:latin typeface="Cambria" pitchFamily="18" charset="0"/>
              </a:rPr>
              <a:t> – 0762090780).</a:t>
            </a:r>
            <a:endParaRPr lang="ro-RO" dirty="0">
              <a:latin typeface="Cambria" pitchFamily="18" charset="0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endParaRPr lang="ro-RO" dirty="0">
              <a:latin typeface="Cambria" pitchFamily="18" charset="0"/>
            </a:endParaRPr>
          </a:p>
          <a:p>
            <a:pPr>
              <a:spcBef>
                <a:spcPct val="0"/>
              </a:spcBef>
              <a:defRPr/>
            </a:pPr>
            <a:endParaRPr lang="ro-RO" dirty="0">
              <a:latin typeface="Garamond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720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3200" b="1" dirty="0">
                <a:latin typeface="Cambria" pitchFamily="18" charset="0"/>
              </a:rPr>
              <a:t>Proiecte prioritare</a:t>
            </a:r>
            <a:endParaRPr lang="en-US" sz="3200" b="1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b="1" dirty="0">
                <a:latin typeface="Cambria" pitchFamily="18" charset="0"/>
              </a:rPr>
              <a:t>Proiecte prioritare 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sz="3300" dirty="0" smtClean="0">
                <a:latin typeface="Cambria" pitchFamily="18" charset="0"/>
              </a:rPr>
              <a:t>Dezvoltarea motivaţiei educaționale atât a profesorilor, cât și a elevilor;</a:t>
            </a:r>
            <a:endParaRPr lang="ro-RO" sz="3300" dirty="0">
              <a:latin typeface="Cambria" pitchFamily="18" charset="0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sz="3300" dirty="0">
                <a:latin typeface="Cambria" pitchFamily="18" charset="0"/>
              </a:rPr>
              <a:t>Reintegrarea şcolară a elevilor care au abandonat </a:t>
            </a:r>
            <a:r>
              <a:rPr lang="ro-RO" sz="3300" dirty="0" smtClean="0">
                <a:latin typeface="Cambria" pitchFamily="18" charset="0"/>
              </a:rPr>
              <a:t>şcoala;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sz="3300" dirty="0" smtClean="0">
                <a:latin typeface="Cambria" pitchFamily="18" charset="0"/>
              </a:rPr>
              <a:t>Creșterea performanței educaționale; </a:t>
            </a:r>
            <a:endParaRPr lang="ro-RO" sz="3300" dirty="0">
              <a:latin typeface="Cambria" pitchFamily="18" charset="0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sz="3300" dirty="0" smtClean="0">
                <a:latin typeface="Cambria" pitchFamily="18" charset="0"/>
              </a:rPr>
              <a:t>Perfecționarea cadrelor didactice – curs acreditat ”Educația non-formală” – 60 ore, 15 credite, aprobat prin OM nr. 3736/24.04.2015. Curs destinat cadrelor didactice din palatele și cluburile copiilor, precum și cadrelor didactice din școli. </a:t>
            </a:r>
            <a:r>
              <a:rPr lang="ro-RO" sz="3300" b="1" dirty="0" smtClean="0">
                <a:latin typeface="Cambria" pitchFamily="18" charset="0"/>
              </a:rPr>
              <a:t>AȘTEPTĂM SOLICITĂRI!!!!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endParaRPr lang="ro-RO" dirty="0">
              <a:latin typeface="Baskerville Old Face" pitchFamily="18" charset="0"/>
            </a:endParaRPr>
          </a:p>
          <a:p>
            <a:pPr marL="285750" indent="-285750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b="1" dirty="0">
                <a:latin typeface="Cambria" pitchFamily="18" charset="0"/>
              </a:rPr>
              <a:t>Săptămâna “Să ştii mai multe, să fii mai bun!”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endParaRPr lang="ro-RO" dirty="0">
              <a:latin typeface="Cambria" pitchFamily="18" charset="0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>
                <a:solidFill>
                  <a:srgbClr val="FF0000"/>
                </a:solidFill>
                <a:latin typeface="Cambria" pitchFamily="18" charset="0"/>
              </a:rPr>
              <a:t>Lecţii învăţate – </a:t>
            </a:r>
            <a:r>
              <a:rPr lang="ro-RO" dirty="0" smtClean="0">
                <a:solidFill>
                  <a:srgbClr val="FF0000"/>
                </a:solidFill>
                <a:latin typeface="Cambria" pitchFamily="18" charset="0"/>
              </a:rPr>
              <a:t>2015</a:t>
            </a:r>
            <a:endParaRPr lang="ro-RO" dirty="0">
              <a:solidFill>
                <a:srgbClr val="FF0000"/>
              </a:solidFill>
              <a:latin typeface="Cambria" pitchFamily="18" charset="0"/>
            </a:endParaRPr>
          </a:p>
          <a:p>
            <a:pPr>
              <a:spcBef>
                <a:spcPct val="0"/>
              </a:spcBef>
              <a:buFont typeface="Arial" charset="0"/>
              <a:buChar char="•"/>
              <a:defRPr/>
            </a:pPr>
            <a:r>
              <a:rPr lang="ro-RO" b="1" dirty="0" smtClean="0">
                <a:latin typeface="Cambria" pitchFamily="18" charset="0"/>
              </a:rPr>
              <a:t>CREATIVITATE ÎN PREGĂTIREA PROGRAMULUI DE ACTIVITĂȚI!</a:t>
            </a:r>
          </a:p>
          <a:p>
            <a:pPr marL="0" indent="0">
              <a:spcBef>
                <a:spcPct val="0"/>
              </a:spcBef>
              <a:buNone/>
              <a:defRPr/>
            </a:pPr>
            <a:endParaRPr lang="ro-RO" dirty="0">
              <a:latin typeface="Baskerville Old Face" pitchFamily="18" charset="0"/>
            </a:endParaRPr>
          </a:p>
          <a:p>
            <a:pPr>
              <a:spcBef>
                <a:spcPct val="0"/>
              </a:spcBef>
              <a:defRPr/>
            </a:pPr>
            <a:endParaRPr lang="en-US" dirty="0">
              <a:latin typeface="Baskerville Old Fac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456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o-RO" sz="1800" b="1" dirty="0">
                <a:latin typeface="Cambria" pitchFamily="18" charset="0"/>
              </a:rPr>
              <a:t>INSPECTOR GENERAL, </a:t>
            </a:r>
            <a:r>
              <a:rPr lang="ro-RO" sz="1800" b="1" dirty="0" smtClean="0">
                <a:latin typeface="Cambria" pitchFamily="18" charset="0"/>
              </a:rPr>
              <a:t/>
            </a:r>
            <a:br>
              <a:rPr lang="ro-RO" sz="1800" b="1" dirty="0" smtClean="0">
                <a:latin typeface="Cambria" pitchFamily="18" charset="0"/>
              </a:rPr>
            </a:br>
            <a:r>
              <a:rPr lang="ro-RO" sz="1800" b="1" dirty="0">
                <a:latin typeface="Cambria" pitchFamily="18" charset="0"/>
              </a:rPr>
              <a:t/>
            </a:r>
            <a:br>
              <a:rPr lang="ro-RO" sz="1800" b="1" dirty="0">
                <a:latin typeface="Cambria" pitchFamily="18" charset="0"/>
              </a:rPr>
            </a:br>
            <a:r>
              <a:rPr lang="ro-RO" sz="1800" b="1" dirty="0">
                <a:latin typeface="Cambria" pitchFamily="18" charset="0"/>
              </a:rPr>
              <a:t>RODICA </a:t>
            </a:r>
            <a:r>
              <a:rPr lang="ro-RO" sz="1800" b="1" dirty="0" smtClean="0">
                <a:latin typeface="Cambria" pitchFamily="18" charset="0"/>
              </a:rPr>
              <a:t> DIANA  CHERCIU</a:t>
            </a:r>
            <a:r>
              <a:rPr lang="ro-RO" sz="1800" dirty="0">
                <a:latin typeface="Cambria" pitchFamily="18" charset="0"/>
              </a:rPr>
              <a:t/>
            </a:r>
            <a:br>
              <a:rPr lang="ro-RO" sz="1800" dirty="0">
                <a:latin typeface="Cambria" pitchFamily="18" charset="0"/>
              </a:rPr>
            </a:br>
            <a:endParaRPr lang="en-US" sz="1800" dirty="0">
              <a:latin typeface="Cambria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o-RO" b="1" dirty="0" smtClean="0">
                <a:latin typeface="Cambria" pitchFamily="18" charset="0"/>
              </a:rPr>
              <a:t>SUCCES ȘI EFICIENȚĂ MAXIMĂ!</a:t>
            </a:r>
            <a:endParaRPr lang="ro-RO" b="1" dirty="0">
              <a:latin typeface="Cambria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415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solidFill>
                  <a:schemeClr val="tx1"/>
                </a:solidFill>
                <a:latin typeface="Cambria" pitchFamily="18" charset="0"/>
                <a:cs typeface="Rod" pitchFamily="49" charset="-79"/>
              </a:rPr>
              <a:t>ACTE NORMATIVE</a:t>
            </a:r>
            <a:endParaRPr lang="en-US" dirty="0">
              <a:solidFill>
                <a:schemeClr val="tx1"/>
              </a:solidFill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just">
              <a:buFont typeface="Wingdings" pitchFamily="2" charset="2"/>
              <a:buChar char="q"/>
              <a:defRPr/>
            </a:pPr>
            <a:r>
              <a:rPr lang="en-US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OM nr</a:t>
            </a:r>
            <a:r>
              <a:rPr lang="en-US" sz="64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. 4624/2015(</a:t>
            </a:r>
            <a:r>
              <a:rPr lang="en-US" sz="6400" dirty="0" err="1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noul</a:t>
            </a:r>
            <a:r>
              <a:rPr lang="en-US" sz="64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</a:t>
            </a:r>
            <a:r>
              <a:rPr lang="en-US" sz="6400" dirty="0" err="1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regulament</a:t>
            </a:r>
            <a:r>
              <a:rPr lang="en-US" sz="64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de </a:t>
            </a:r>
            <a:r>
              <a:rPr lang="en-US" sz="6400" dirty="0" err="1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organizare</a:t>
            </a:r>
            <a:r>
              <a:rPr lang="en-US" sz="64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</a:t>
            </a:r>
            <a:r>
              <a:rPr lang="ro-RO" sz="64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și funcționare a palatelor și cluburilor copiilor)</a:t>
            </a:r>
            <a:r>
              <a:rPr lang="en-US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– </a:t>
            </a:r>
            <a:r>
              <a:rPr lang="en-US" sz="6400" dirty="0" err="1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privind</a:t>
            </a:r>
            <a:r>
              <a:rPr lang="ro-RO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</a:t>
            </a:r>
            <a:r>
              <a:rPr lang="en-US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</a:t>
            </a:r>
            <a:r>
              <a:rPr lang="en-US" sz="6400" dirty="0" err="1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modificarea</a:t>
            </a:r>
            <a:r>
              <a:rPr lang="en-US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</a:t>
            </a:r>
            <a:r>
              <a:rPr lang="en-US" sz="6400" dirty="0" err="1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Anexei</a:t>
            </a:r>
            <a:r>
              <a:rPr lang="en-US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nr. 1 la </a:t>
            </a:r>
            <a:r>
              <a:rPr lang="ro-RO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OM </a:t>
            </a:r>
            <a:r>
              <a:rPr lang="ro-RO" sz="64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nr. </a:t>
            </a:r>
            <a:r>
              <a:rPr lang="ro-RO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5567/2011</a:t>
            </a:r>
            <a:r>
              <a:rPr lang="en-US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;</a:t>
            </a:r>
            <a:r>
              <a:rPr lang="ro-RO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(MO nr. 599/7.08.2015)</a:t>
            </a:r>
            <a:endParaRPr lang="en-US" sz="6400" dirty="0" smtClean="0">
              <a:solidFill>
                <a:srgbClr val="FF0000"/>
              </a:solidFill>
              <a:latin typeface="Cambria" pitchFamily="18" charset="0"/>
              <a:cs typeface="Rod" pitchFamily="49" charset="-79"/>
            </a:endParaRPr>
          </a:p>
          <a:p>
            <a:pPr algn="just">
              <a:buFont typeface="Wingdings" pitchFamily="2" charset="2"/>
              <a:buChar char="q"/>
              <a:defRPr/>
            </a:pPr>
            <a:r>
              <a:rPr lang="ro-RO" sz="6400" dirty="0" smtClean="0">
                <a:latin typeface="Cambria" pitchFamily="18" charset="0"/>
                <a:cs typeface="Rod" pitchFamily="49" charset="-79"/>
              </a:rPr>
              <a:t>OM </a:t>
            </a:r>
            <a:r>
              <a:rPr lang="ro-RO" sz="6400" dirty="0">
                <a:latin typeface="Cambria" pitchFamily="18" charset="0"/>
                <a:cs typeface="Rod" pitchFamily="49" charset="-79"/>
              </a:rPr>
              <a:t>nr. 4865/16.08.2011 – privind stabilirea obligaţiei didactice pentru personalul de </a:t>
            </a:r>
            <a:r>
              <a:rPr lang="ro-RO" sz="6400" dirty="0" smtClean="0">
                <a:latin typeface="Cambria" pitchFamily="18" charset="0"/>
                <a:cs typeface="Rod" pitchFamily="49" charset="-79"/>
              </a:rPr>
              <a:t>conducere;</a:t>
            </a:r>
            <a:endParaRPr lang="ro-RO" sz="6400" dirty="0">
              <a:latin typeface="Cambria" pitchFamily="18" charset="0"/>
              <a:cs typeface="Rod" pitchFamily="49" charset="-79"/>
            </a:endParaRPr>
          </a:p>
          <a:p>
            <a:pPr algn="just">
              <a:buFont typeface="Wingdings" pitchFamily="2" charset="2"/>
              <a:buChar char="q"/>
              <a:defRPr/>
            </a:pPr>
            <a:r>
              <a:rPr lang="ro-RO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OM </a:t>
            </a:r>
            <a:r>
              <a:rPr lang="ro-RO" sz="64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nr</a:t>
            </a:r>
            <a:r>
              <a:rPr lang="ro-RO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. </a:t>
            </a:r>
            <a:r>
              <a:rPr lang="en-US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4496</a:t>
            </a:r>
            <a:r>
              <a:rPr lang="ro-RO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/201</a:t>
            </a:r>
            <a:r>
              <a:rPr lang="en-US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5</a:t>
            </a:r>
            <a:r>
              <a:rPr lang="ro-RO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– </a:t>
            </a:r>
            <a:r>
              <a:rPr lang="ro-RO" sz="64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privind structura anului şcolar </a:t>
            </a:r>
            <a:r>
              <a:rPr lang="ro-RO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201</a:t>
            </a:r>
            <a:r>
              <a:rPr lang="en-US" sz="64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5</a:t>
            </a:r>
            <a:r>
              <a:rPr lang="ro-RO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</a:t>
            </a:r>
            <a:r>
              <a:rPr lang="ro-RO" sz="64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– </a:t>
            </a:r>
            <a:r>
              <a:rPr lang="ro-RO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201</a:t>
            </a:r>
            <a:r>
              <a:rPr lang="en-US" sz="6400" dirty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6</a:t>
            </a:r>
            <a:r>
              <a:rPr lang="ro-RO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;</a:t>
            </a:r>
            <a:endParaRPr lang="ro-RO" sz="6400" dirty="0">
              <a:solidFill>
                <a:srgbClr val="FF0000"/>
              </a:solidFill>
              <a:latin typeface="Cambria" pitchFamily="18" charset="0"/>
              <a:cs typeface="Rod" pitchFamily="49" charset="-79"/>
            </a:endParaRPr>
          </a:p>
          <a:p>
            <a:pPr algn="just">
              <a:buFont typeface="Wingdings" pitchFamily="2" charset="2"/>
              <a:buChar char="q"/>
              <a:defRPr/>
            </a:pPr>
            <a:r>
              <a:rPr lang="ro-RO" sz="6400" dirty="0" smtClean="0">
                <a:latin typeface="Cambria" pitchFamily="18" charset="0"/>
                <a:cs typeface="Rod" pitchFamily="49" charset="-79"/>
              </a:rPr>
              <a:t>OM </a:t>
            </a:r>
            <a:r>
              <a:rPr lang="ro-RO" sz="6400" dirty="0">
                <a:latin typeface="Cambria" pitchFamily="18" charset="0"/>
                <a:cs typeface="Rod" pitchFamily="49" charset="-79"/>
              </a:rPr>
              <a:t>nr. 5547/06.10.2011 – privind aprobarea Regulamentului de inspecție a unităților de învățământ </a:t>
            </a:r>
            <a:r>
              <a:rPr lang="ro-RO" sz="6400" dirty="0" smtClean="0">
                <a:latin typeface="Cambria" pitchFamily="18" charset="0"/>
                <a:cs typeface="Rod" pitchFamily="49" charset="-79"/>
              </a:rPr>
              <a:t>preuniversitar;</a:t>
            </a:r>
            <a:endParaRPr lang="ro-RO" sz="6400" dirty="0">
              <a:latin typeface="Cambria" pitchFamily="18" charset="0"/>
              <a:cs typeface="Rod" pitchFamily="49" charset="-79"/>
            </a:endParaRPr>
          </a:p>
          <a:p>
            <a:pPr algn="just">
              <a:buFont typeface="Wingdings" pitchFamily="2" charset="2"/>
              <a:buChar char="q"/>
              <a:defRPr/>
            </a:pPr>
            <a:r>
              <a:rPr lang="ro-RO" sz="6400" dirty="0">
                <a:latin typeface="Cambria" pitchFamily="18" charset="0"/>
                <a:cs typeface="Rod" pitchFamily="49" charset="-79"/>
              </a:rPr>
              <a:t> </a:t>
            </a:r>
            <a:r>
              <a:rPr lang="en-US" sz="6400" dirty="0">
                <a:latin typeface="Cambria" pitchFamily="18" charset="0"/>
                <a:cs typeface="Rod" pitchFamily="49" charset="-79"/>
              </a:rPr>
              <a:t>ORDIN   Nr. </a:t>
            </a:r>
            <a:r>
              <a:rPr lang="en-US" sz="6400" dirty="0" smtClean="0">
                <a:latin typeface="Cambria" pitchFamily="18" charset="0"/>
                <a:cs typeface="Rod" pitchFamily="49" charset="-79"/>
              </a:rPr>
              <a:t>946/04.06.2005</a:t>
            </a:r>
            <a:r>
              <a:rPr lang="ro-RO" sz="6400" dirty="0" smtClean="0">
                <a:latin typeface="Cambria" pitchFamily="18" charset="0"/>
                <a:cs typeface="Rod" pitchFamily="49" charset="-79"/>
              </a:rPr>
              <a:t> </a:t>
            </a:r>
            <a:r>
              <a:rPr lang="ro-RO" sz="6400" dirty="0">
                <a:latin typeface="Cambria" pitchFamily="18" charset="0"/>
                <a:cs typeface="Rod" pitchFamily="49" charset="-79"/>
              </a:rPr>
              <a:t>- </a:t>
            </a:r>
            <a:r>
              <a:rPr lang="en-US" sz="6400" dirty="0" err="1">
                <a:latin typeface="Cambria" pitchFamily="18" charset="0"/>
                <a:cs typeface="Rod" pitchFamily="49" charset="-79"/>
              </a:rPr>
              <a:t>pentru</a:t>
            </a:r>
            <a:r>
              <a:rPr lang="en-US" sz="6400" dirty="0">
                <a:latin typeface="Cambria" pitchFamily="18" charset="0"/>
                <a:cs typeface="Rod" pitchFamily="49" charset="-79"/>
              </a:rPr>
              <a:t> </a:t>
            </a:r>
            <a:r>
              <a:rPr lang="en-US" sz="6400" dirty="0" err="1">
                <a:latin typeface="Cambria" pitchFamily="18" charset="0"/>
                <a:cs typeface="Rod" pitchFamily="49" charset="-79"/>
              </a:rPr>
              <a:t>aprobarea</a:t>
            </a:r>
            <a:r>
              <a:rPr lang="en-US" sz="6400" dirty="0">
                <a:latin typeface="Cambria" pitchFamily="18" charset="0"/>
                <a:cs typeface="Rod" pitchFamily="49" charset="-79"/>
              </a:rPr>
              <a:t> </a:t>
            </a:r>
            <a:r>
              <a:rPr lang="en-US" sz="6400" dirty="0" err="1">
                <a:latin typeface="Cambria" pitchFamily="18" charset="0"/>
                <a:cs typeface="Rod" pitchFamily="49" charset="-79"/>
              </a:rPr>
              <a:t>Codului</a:t>
            </a:r>
            <a:r>
              <a:rPr lang="en-US" sz="6400" dirty="0">
                <a:latin typeface="Cambria" pitchFamily="18" charset="0"/>
                <a:cs typeface="Rod" pitchFamily="49" charset="-79"/>
              </a:rPr>
              <a:t> </a:t>
            </a:r>
            <a:r>
              <a:rPr lang="en-US" sz="6400" dirty="0" err="1">
                <a:latin typeface="Cambria" pitchFamily="18" charset="0"/>
                <a:cs typeface="Rod" pitchFamily="49" charset="-79"/>
              </a:rPr>
              <a:t>controlului</a:t>
            </a:r>
            <a:r>
              <a:rPr lang="en-US" sz="6400" dirty="0">
                <a:latin typeface="Cambria" pitchFamily="18" charset="0"/>
                <a:cs typeface="Rod" pitchFamily="49" charset="-79"/>
              </a:rPr>
              <a:t> intern, </a:t>
            </a:r>
            <a:r>
              <a:rPr lang="en-US" sz="6400" dirty="0" err="1">
                <a:latin typeface="Cambria" pitchFamily="18" charset="0"/>
                <a:cs typeface="Rod" pitchFamily="49" charset="-79"/>
              </a:rPr>
              <a:t>cuprinzând</a:t>
            </a:r>
            <a:r>
              <a:rPr lang="en-US" sz="6400" dirty="0">
                <a:latin typeface="Cambria" pitchFamily="18" charset="0"/>
                <a:cs typeface="Rod" pitchFamily="49" charset="-79"/>
              </a:rPr>
              <a:t> </a:t>
            </a:r>
            <a:r>
              <a:rPr lang="en-US" sz="6400" dirty="0" err="1">
                <a:latin typeface="Cambria" pitchFamily="18" charset="0"/>
                <a:cs typeface="Rod" pitchFamily="49" charset="-79"/>
              </a:rPr>
              <a:t>standardele</a:t>
            </a:r>
            <a:r>
              <a:rPr lang="en-US" sz="6400" dirty="0">
                <a:latin typeface="Cambria" pitchFamily="18" charset="0"/>
                <a:cs typeface="Rod" pitchFamily="49" charset="-79"/>
              </a:rPr>
              <a:t> de management/control intern la </a:t>
            </a:r>
            <a:r>
              <a:rPr lang="en-US" sz="6400" dirty="0" err="1">
                <a:latin typeface="Cambria" pitchFamily="18" charset="0"/>
                <a:cs typeface="Rod" pitchFamily="49" charset="-79"/>
              </a:rPr>
              <a:t>entităţile</a:t>
            </a:r>
            <a:r>
              <a:rPr lang="en-US" sz="6400" dirty="0">
                <a:latin typeface="Cambria" pitchFamily="18" charset="0"/>
                <a:cs typeface="Rod" pitchFamily="49" charset="-79"/>
              </a:rPr>
              <a:t> </a:t>
            </a:r>
            <a:r>
              <a:rPr lang="en-US" sz="6400" dirty="0" err="1">
                <a:latin typeface="Cambria" pitchFamily="18" charset="0"/>
                <a:cs typeface="Rod" pitchFamily="49" charset="-79"/>
              </a:rPr>
              <a:t>publice</a:t>
            </a:r>
            <a:r>
              <a:rPr lang="en-US" sz="6400" dirty="0">
                <a:latin typeface="Cambria" pitchFamily="18" charset="0"/>
                <a:cs typeface="Rod" pitchFamily="49" charset="-79"/>
              </a:rPr>
              <a:t> </a:t>
            </a:r>
            <a:r>
              <a:rPr lang="en-US" sz="6400" dirty="0" err="1">
                <a:latin typeface="Cambria" pitchFamily="18" charset="0"/>
                <a:cs typeface="Rod" pitchFamily="49" charset="-79"/>
              </a:rPr>
              <a:t>şi</a:t>
            </a:r>
            <a:r>
              <a:rPr lang="en-US" sz="6400" dirty="0">
                <a:latin typeface="Cambria" pitchFamily="18" charset="0"/>
                <a:cs typeface="Rod" pitchFamily="49" charset="-79"/>
              </a:rPr>
              <a:t> </a:t>
            </a:r>
            <a:r>
              <a:rPr lang="en-US" sz="6400" dirty="0" err="1">
                <a:latin typeface="Cambria" pitchFamily="18" charset="0"/>
                <a:cs typeface="Rod" pitchFamily="49" charset="-79"/>
              </a:rPr>
              <a:t>pentru</a:t>
            </a:r>
            <a:r>
              <a:rPr lang="en-US" sz="6400" dirty="0">
                <a:latin typeface="Cambria" pitchFamily="18" charset="0"/>
                <a:cs typeface="Rod" pitchFamily="49" charset="-79"/>
              </a:rPr>
              <a:t> </a:t>
            </a:r>
            <a:r>
              <a:rPr lang="en-US" sz="6400" dirty="0" err="1">
                <a:latin typeface="Cambria" pitchFamily="18" charset="0"/>
                <a:cs typeface="Rod" pitchFamily="49" charset="-79"/>
              </a:rPr>
              <a:t>dezvoltarea</a:t>
            </a:r>
            <a:r>
              <a:rPr lang="en-US" sz="6400" dirty="0">
                <a:latin typeface="Cambria" pitchFamily="18" charset="0"/>
                <a:cs typeface="Rod" pitchFamily="49" charset="-79"/>
              </a:rPr>
              <a:t> </a:t>
            </a:r>
            <a:r>
              <a:rPr lang="en-US" sz="6400" dirty="0" err="1">
                <a:latin typeface="Cambria" pitchFamily="18" charset="0"/>
                <a:cs typeface="Rod" pitchFamily="49" charset="-79"/>
              </a:rPr>
              <a:t>sistemelor</a:t>
            </a:r>
            <a:r>
              <a:rPr lang="en-US" sz="6400" dirty="0">
                <a:latin typeface="Cambria" pitchFamily="18" charset="0"/>
                <a:cs typeface="Rod" pitchFamily="49" charset="-79"/>
              </a:rPr>
              <a:t> de control </a:t>
            </a:r>
            <a:r>
              <a:rPr lang="en-US" sz="6400" dirty="0" smtClean="0">
                <a:latin typeface="Cambria" pitchFamily="18" charset="0"/>
                <a:cs typeface="Rod" pitchFamily="49" charset="-79"/>
              </a:rPr>
              <a:t>managerial</a:t>
            </a:r>
            <a:r>
              <a:rPr lang="ro-RO" sz="6400" dirty="0" smtClean="0">
                <a:latin typeface="Cambria" pitchFamily="18" charset="0"/>
                <a:cs typeface="Rod" pitchFamily="49" charset="-79"/>
              </a:rPr>
              <a:t>;</a:t>
            </a:r>
            <a:endParaRPr lang="en-US" sz="6400" dirty="0">
              <a:latin typeface="Cambria" pitchFamily="18" charset="0"/>
              <a:cs typeface="Rod" pitchFamily="49" charset="-79"/>
            </a:endParaRPr>
          </a:p>
          <a:p>
            <a:pPr algn="just">
              <a:buFont typeface="Wingdings" pitchFamily="2" charset="2"/>
              <a:buChar char="q"/>
              <a:defRPr/>
            </a:pPr>
            <a:r>
              <a:rPr lang="ro-RO" sz="6400" dirty="0" smtClean="0">
                <a:latin typeface="Cambria" pitchFamily="18" charset="0"/>
                <a:cs typeface="Rod" pitchFamily="49" charset="-79"/>
              </a:rPr>
              <a:t>OM </a:t>
            </a:r>
            <a:r>
              <a:rPr lang="ro-RO" sz="6400" dirty="0">
                <a:latin typeface="Cambria" pitchFamily="18" charset="0"/>
                <a:cs typeface="Rod" pitchFamily="49" charset="-79"/>
              </a:rPr>
              <a:t>nr. </a:t>
            </a:r>
            <a:r>
              <a:rPr lang="en-US" sz="6400" dirty="0">
                <a:latin typeface="Cambria" pitchFamily="18" charset="0"/>
                <a:cs typeface="Rod" pitchFamily="49" charset="-79"/>
              </a:rPr>
              <a:t>6143/01.11.2011 </a:t>
            </a:r>
            <a:r>
              <a:rPr lang="vi-VN" sz="6400" dirty="0">
                <a:latin typeface="Cambria" pitchFamily="18" charset="0"/>
                <a:cs typeface="Rod" pitchFamily="49" charset="-79"/>
              </a:rPr>
              <a:t>privind aprobarea Metodologiei de evaluare anuală a activităţii personalului didactic şi didactic auxiliar</a:t>
            </a:r>
            <a:r>
              <a:rPr lang="ro-RO" sz="6400" dirty="0" smtClean="0">
                <a:latin typeface="Cambria" pitchFamily="18" charset="0"/>
                <a:cs typeface="Rod" pitchFamily="49" charset="-79"/>
              </a:rPr>
              <a:t>.</a:t>
            </a:r>
            <a:endParaRPr lang="en-US" sz="6400" dirty="0" smtClean="0">
              <a:latin typeface="Cambria" pitchFamily="18" charset="0"/>
              <a:cs typeface="Rod" pitchFamily="49" charset="-79"/>
            </a:endParaRPr>
          </a:p>
          <a:p>
            <a:pPr algn="just">
              <a:buFont typeface="Wingdings" pitchFamily="2" charset="2"/>
              <a:buChar char="q"/>
              <a:defRPr/>
            </a:pPr>
            <a:r>
              <a:rPr lang="en-US" sz="6400" dirty="0" smtClean="0">
                <a:latin typeface="Cambria" pitchFamily="18" charset="0"/>
                <a:cs typeface="Rod" pitchFamily="49" charset="-79"/>
              </a:rPr>
              <a:t>OM</a:t>
            </a:r>
            <a:r>
              <a:rPr lang="en-US" sz="6400" dirty="0">
                <a:latin typeface="Cambria" pitchFamily="18" charset="0"/>
                <a:cs typeface="Rod" pitchFamily="49" charset="-79"/>
              </a:rPr>
              <a:t>. Nr. 3060/03.02.2014 </a:t>
            </a:r>
            <a:r>
              <a:rPr lang="vi-VN" sz="6400" dirty="0">
                <a:latin typeface="Cambria" pitchFamily="18" charset="0"/>
                <a:cs typeface="Rod" pitchFamily="49" charset="-79"/>
              </a:rPr>
              <a:t>privind aprobarea Condiţiilor de organizare a taberelor, excursiilor, expediţiilor şi a altor activităţi de timp liber în sistemul de învăţământ </a:t>
            </a:r>
            <a:r>
              <a:rPr lang="vi-VN" sz="6400" dirty="0" smtClean="0">
                <a:latin typeface="Cambria" pitchFamily="18" charset="0"/>
                <a:cs typeface="Rod" pitchFamily="49" charset="-79"/>
              </a:rPr>
              <a:t>preuniversitar</a:t>
            </a:r>
            <a:r>
              <a:rPr lang="ro-RO" sz="6400" dirty="0" smtClean="0">
                <a:latin typeface="Cambria" pitchFamily="18" charset="0"/>
                <a:cs typeface="Rod" pitchFamily="49" charset="-79"/>
              </a:rPr>
              <a:t>; </a:t>
            </a:r>
          </a:p>
          <a:p>
            <a:pPr algn="just">
              <a:buFont typeface="Wingdings" pitchFamily="2" charset="2"/>
              <a:buChar char="q"/>
              <a:defRPr/>
            </a:pPr>
            <a:r>
              <a:rPr lang="ro-RO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OM. nr. 5115/2014 – Regulamentul de organizare și funcționare a </a:t>
            </a:r>
            <a:r>
              <a:rPr lang="ro-RO" sz="6400" dirty="0" err="1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unitățilo</a:t>
            </a:r>
            <a:r>
              <a:rPr lang="en-US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r</a:t>
            </a:r>
            <a:r>
              <a:rPr lang="ro-RO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 de învățământ preuniversitar</a:t>
            </a:r>
          </a:p>
          <a:p>
            <a:pPr algn="just">
              <a:buFont typeface="Wingdings" pitchFamily="2" charset="2"/>
              <a:buChar char="q"/>
              <a:defRPr/>
            </a:pPr>
            <a:r>
              <a:rPr lang="ro-RO" sz="6400" dirty="0" smtClean="0">
                <a:solidFill>
                  <a:srgbClr val="FF0000"/>
                </a:solidFill>
                <a:latin typeface="Cambria" pitchFamily="18" charset="0"/>
                <a:cs typeface="Rod" pitchFamily="49" charset="-79"/>
              </a:rPr>
              <a:t>OM. nr.4995/19.08.2015 – privind indemnizația de conducere.</a:t>
            </a:r>
          </a:p>
          <a:p>
            <a:pPr algn="just">
              <a:buFont typeface="Wingdings" pitchFamily="2" charset="2"/>
              <a:buChar char="q"/>
              <a:defRPr/>
            </a:pPr>
            <a:r>
              <a:rPr lang="ro-RO" sz="6400" b="1" dirty="0" smtClean="0">
                <a:latin typeface="Cambria" pitchFamily="18" charset="0"/>
                <a:cs typeface="Rod" pitchFamily="49" charset="-79"/>
              </a:rPr>
              <a:t>PROIECTE DE ACTE NORMATIVE- postate pe </a:t>
            </a:r>
            <a:r>
              <a:rPr lang="ro-RO" sz="6400" b="1" dirty="0" err="1" smtClean="0">
                <a:latin typeface="Cambria" pitchFamily="18" charset="0"/>
                <a:cs typeface="Rod" pitchFamily="49" charset="-79"/>
                <a:hlinkClick r:id="rId2"/>
              </a:rPr>
              <a:t>www.edu.ro</a:t>
            </a:r>
            <a:r>
              <a:rPr lang="ro-RO" sz="6400" b="1" dirty="0" smtClean="0">
                <a:latin typeface="Cambria" pitchFamily="18" charset="0"/>
                <a:cs typeface="Rod" pitchFamily="49" charset="-79"/>
              </a:rPr>
              <a:t> – dezbatere publică (Toate propunerile vor fi trimise dlui dir. Adrian Bărbulescu – </a:t>
            </a:r>
            <a:r>
              <a:rPr lang="ro-RO" sz="6400" b="1" dirty="0" err="1" smtClean="0">
                <a:latin typeface="Cambria" pitchFamily="18" charset="0"/>
                <a:cs typeface="Rod" pitchFamily="49" charset="-79"/>
                <a:hlinkClick r:id="rId3"/>
              </a:rPr>
              <a:t>barbulescu.adrian</a:t>
            </a:r>
            <a:r>
              <a:rPr lang="ro-RO" sz="6400" b="1" dirty="0" smtClean="0">
                <a:latin typeface="Cambria" pitchFamily="18" charset="0"/>
                <a:cs typeface="Rod" pitchFamily="49" charset="-79"/>
                <a:hlinkClick r:id="rId3"/>
              </a:rPr>
              <a:t>@</a:t>
            </a:r>
            <a:r>
              <a:rPr lang="ro-RO" sz="6400" b="1" dirty="0" err="1" smtClean="0">
                <a:latin typeface="Cambria" pitchFamily="18" charset="0"/>
                <a:cs typeface="Rod" pitchFamily="49" charset="-79"/>
                <a:hlinkClick r:id="rId3"/>
              </a:rPr>
              <a:t>medu.edu.ro</a:t>
            </a:r>
            <a:r>
              <a:rPr lang="ro-RO" sz="6400" b="1" dirty="0" smtClean="0">
                <a:latin typeface="Cambria" pitchFamily="18" charset="0"/>
                <a:cs typeface="Rod" pitchFamily="49" charset="-79"/>
              </a:rPr>
              <a:t>) – TERMEN 14 septembrie 2015</a:t>
            </a:r>
          </a:p>
          <a:p>
            <a:pPr algn="just">
              <a:buFontTx/>
              <a:buChar char="-"/>
              <a:defRPr/>
            </a:pPr>
            <a:r>
              <a:rPr lang="ro-RO" sz="6400" dirty="0" smtClean="0">
                <a:latin typeface="Cambria" pitchFamily="18" charset="0"/>
                <a:cs typeface="Rod" pitchFamily="49" charset="-79"/>
              </a:rPr>
              <a:t>- Metodologia de evaluare anuală a activității directorilor</a:t>
            </a:r>
          </a:p>
          <a:p>
            <a:pPr algn="just">
              <a:buFontTx/>
              <a:buChar char="-"/>
              <a:defRPr/>
            </a:pPr>
            <a:r>
              <a:rPr lang="ro-RO" sz="6400" dirty="0" smtClean="0">
                <a:latin typeface="Cambria" pitchFamily="18" charset="0"/>
                <a:cs typeface="Rod" pitchFamily="49" charset="-79"/>
              </a:rPr>
              <a:t>- Metodologia de ocupare a funcției de director</a:t>
            </a:r>
          </a:p>
          <a:p>
            <a:pPr algn="just">
              <a:buFontTx/>
              <a:buChar char="-"/>
              <a:defRPr/>
            </a:pPr>
            <a:endParaRPr lang="ro-RO" sz="6400" b="1" dirty="0">
              <a:latin typeface="Cambria" pitchFamily="18" charset="0"/>
              <a:cs typeface="Rod" pitchFamily="49" charset="-79"/>
            </a:endParaRPr>
          </a:p>
          <a:p>
            <a:pPr marL="0" indent="0">
              <a:buNone/>
              <a:defRPr/>
            </a:pPr>
            <a:r>
              <a:rPr lang="vi-VN" sz="6400" b="1" dirty="0">
                <a:latin typeface="Garamond" pitchFamily="18" charset="0"/>
                <a:cs typeface="Rod" pitchFamily="49" charset="-79"/>
              </a:rPr>
              <a:t/>
            </a:r>
            <a:br>
              <a:rPr lang="vi-VN" sz="6400" b="1" dirty="0">
                <a:latin typeface="Garamond" pitchFamily="18" charset="0"/>
                <a:cs typeface="Rod" pitchFamily="49" charset="-79"/>
              </a:rPr>
            </a:br>
            <a:endParaRPr lang="en-US" sz="6400" b="1" dirty="0">
              <a:latin typeface="Garamond" pitchFamily="18" charset="0"/>
              <a:cs typeface="Rod" pitchFamily="49" charset="-79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1598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OM 4624/27.07.2015 – noutăți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o-RO" sz="1600" dirty="0" smtClean="0"/>
              <a:t>Art. 1 (3) – personalitatea juridică a cluburilor nu mai depinde de nr. de norme, ci de prevederile art. 1 (2) și de nr. minim de 800 elevi înscriși; </a:t>
            </a:r>
          </a:p>
          <a:p>
            <a:r>
              <a:rPr lang="ro-RO" sz="1600" dirty="0" smtClean="0"/>
              <a:t>Art. 3 – înființarea/ fuziunea</a:t>
            </a:r>
            <a:r>
              <a:rPr lang="ro-RO" sz="1600" dirty="0"/>
              <a:t>/</a:t>
            </a:r>
            <a:r>
              <a:rPr lang="ro-RO" sz="1600" dirty="0" smtClean="0"/>
              <a:t> divizarea palatelor și cluburilor se realizează de inspectoratelor școlare, numai cu aprobarea MECȘ; </a:t>
            </a:r>
          </a:p>
          <a:p>
            <a:r>
              <a:rPr lang="ro-RO" sz="1600" dirty="0" smtClean="0"/>
              <a:t>Art. 4 – o nouă procedură de elaborare și aprobare a Regulamentului  intern; </a:t>
            </a:r>
          </a:p>
          <a:p>
            <a:r>
              <a:rPr lang="ro-RO" sz="1600" dirty="0" smtClean="0"/>
              <a:t>Art. 15 și 16 – reglementează organizarea și funcționarea Consiliului de administrație; </a:t>
            </a:r>
          </a:p>
          <a:p>
            <a:r>
              <a:rPr lang="ro-RO" sz="1600" dirty="0" smtClean="0"/>
              <a:t>Art. 17 (15) – reglementează dreptul pentru solicitarea unui post de director adjunct; </a:t>
            </a:r>
          </a:p>
          <a:p>
            <a:r>
              <a:rPr lang="ro-RO" sz="1600" dirty="0" smtClean="0"/>
              <a:t>Art. 17 – 22 – reglementează funcția de director; </a:t>
            </a:r>
          </a:p>
          <a:p>
            <a:r>
              <a:rPr lang="ro-RO" sz="1600" dirty="0" smtClean="0"/>
              <a:t>Art. 28 – stabilește responsabilitățile comisiei metodice; </a:t>
            </a:r>
          </a:p>
          <a:p>
            <a:r>
              <a:rPr lang="ro-RO" sz="1600" dirty="0" smtClean="0"/>
              <a:t>Art. 31 – reglementează nr de copii/grup/profil cerc; </a:t>
            </a:r>
          </a:p>
          <a:p>
            <a:r>
              <a:rPr lang="ro-RO" sz="1600" dirty="0" smtClean="0"/>
              <a:t>Art. 51 – reglementează posibilitatea realizării veniturilor proprii extrabugetare, </a:t>
            </a:r>
          </a:p>
          <a:p>
            <a:pPr marL="0" indent="0">
              <a:buNone/>
            </a:pPr>
            <a:r>
              <a:rPr lang="ro-RO" sz="1600" b="1" dirty="0" smtClean="0"/>
              <a:t>PLUS MULTE ALTELE, PE CARE LE VEȚI DESCOPERI SINGURI!</a:t>
            </a:r>
          </a:p>
          <a:p>
            <a:pPr marL="0" indent="0">
              <a:buNone/>
            </a:pPr>
            <a:endParaRPr lang="ro-RO" sz="1600" dirty="0"/>
          </a:p>
          <a:p>
            <a:pPr marL="0" indent="0">
              <a:buNone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1511089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o-RO" sz="2400" b="1" dirty="0">
                <a:latin typeface="Cambria" pitchFamily="18" charset="0"/>
              </a:rPr>
              <a:t>DOCUMENTE LE MANAGERIALE ALE DIRECTORULUI PALATULUI/CLUBULUI COPIILOR</a:t>
            </a:r>
            <a:endParaRPr lang="en-US" sz="2400" b="1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b="1" dirty="0">
                <a:latin typeface="Cambria" pitchFamily="18" charset="0"/>
                <a:cs typeface="Rod" pitchFamily="49" charset="-79"/>
              </a:rPr>
              <a:t>DOCUMENTE PROIECTIVE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>
                <a:latin typeface="Cambria" pitchFamily="18" charset="0"/>
                <a:cs typeface="Rod" pitchFamily="49" charset="-79"/>
              </a:rPr>
              <a:t>Proiectul de dezvoltare instituţională pe termen mediu (3 – 5 ani); 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>
                <a:latin typeface="Cambria" pitchFamily="18" charset="0"/>
                <a:cs typeface="Rod" pitchFamily="49" charset="-79"/>
              </a:rPr>
              <a:t>Planul managerial (detaliază PDI )–trebuie să includă toate componentele actului managerial (</a:t>
            </a:r>
            <a:r>
              <a:rPr lang="ro-RO" dirty="0" smtClean="0">
                <a:latin typeface="Cambria" pitchFamily="18" charset="0"/>
                <a:cs typeface="Rod" pitchFamily="49" charset="-79"/>
              </a:rPr>
              <a:t>inclusiv formarea </a:t>
            </a:r>
            <a:r>
              <a:rPr lang="ro-RO" dirty="0">
                <a:latin typeface="Cambria" pitchFamily="18" charset="0"/>
                <a:cs typeface="Rod" pitchFamily="49" charset="-79"/>
              </a:rPr>
              <a:t>continuă, </a:t>
            </a:r>
            <a:r>
              <a:rPr lang="ro-RO" dirty="0" smtClean="0">
                <a:latin typeface="Cambria" pitchFamily="18" charset="0"/>
                <a:cs typeface="Rod" pitchFamily="49" charset="-79"/>
              </a:rPr>
              <a:t>monitorizarea </a:t>
            </a:r>
            <a:r>
              <a:rPr lang="ro-RO" dirty="0">
                <a:latin typeface="Cambria" pitchFamily="18" charset="0"/>
                <a:cs typeface="Rod" pitchFamily="49" charset="-79"/>
              </a:rPr>
              <a:t>- </a:t>
            </a:r>
            <a:r>
              <a:rPr lang="ro-RO" dirty="0" smtClean="0">
                <a:latin typeface="Cambria" pitchFamily="18" charset="0"/>
                <a:cs typeface="Rod" pitchFamily="49" charset="-79"/>
              </a:rPr>
              <a:t>evaluarea </a:t>
            </a:r>
            <a:r>
              <a:rPr lang="ro-RO" dirty="0">
                <a:latin typeface="Cambria" pitchFamily="18" charset="0"/>
                <a:cs typeface="Rod" pitchFamily="49" charset="-79"/>
              </a:rPr>
              <a:t>- </a:t>
            </a:r>
            <a:r>
              <a:rPr lang="ro-RO" dirty="0" smtClean="0">
                <a:latin typeface="Cambria" pitchFamily="18" charset="0"/>
                <a:cs typeface="Rod" pitchFamily="49" charset="-79"/>
              </a:rPr>
              <a:t>indicatorii </a:t>
            </a:r>
            <a:r>
              <a:rPr lang="ro-RO" dirty="0">
                <a:latin typeface="Cambria" pitchFamily="18" charset="0"/>
                <a:cs typeface="Rod" pitchFamily="49" charset="-79"/>
              </a:rPr>
              <a:t>de măsurare a </a:t>
            </a:r>
            <a:r>
              <a:rPr lang="en-US" dirty="0" err="1">
                <a:latin typeface="Cambria" pitchFamily="18" charset="0"/>
                <a:cs typeface="Rod" pitchFamily="49" charset="-79"/>
              </a:rPr>
              <a:t>calit</a:t>
            </a:r>
            <a:r>
              <a:rPr lang="ro-RO" dirty="0" err="1">
                <a:latin typeface="Cambria" pitchFamily="18" charset="0"/>
                <a:cs typeface="Rod" pitchFamily="49" charset="-79"/>
              </a:rPr>
              <a:t>ății</a:t>
            </a:r>
            <a:r>
              <a:rPr lang="ro-RO" dirty="0">
                <a:latin typeface="Cambria" pitchFamily="18" charset="0"/>
                <a:cs typeface="Rod" pitchFamily="49" charset="-79"/>
              </a:rPr>
              <a:t> activităţilor propuse). 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>
                <a:latin typeface="Cambria" pitchFamily="18" charset="0"/>
                <a:cs typeface="Rod" pitchFamily="49" charset="-79"/>
              </a:rPr>
              <a:t>Planul managerial  (</a:t>
            </a:r>
            <a:r>
              <a:rPr lang="ro-RO" dirty="0" err="1">
                <a:latin typeface="Cambria" pitchFamily="18" charset="0"/>
                <a:cs typeface="Rod" pitchFamily="49" charset="-79"/>
              </a:rPr>
              <a:t>sem.I</a:t>
            </a:r>
            <a:r>
              <a:rPr lang="ro-RO" dirty="0">
                <a:latin typeface="Cambria" pitchFamily="18" charset="0"/>
                <a:cs typeface="Rod" pitchFamily="49" charset="-79"/>
              </a:rPr>
              <a:t>, sem II) – are la bază rapoarte  </a:t>
            </a:r>
            <a:r>
              <a:rPr lang="ro-RO" dirty="0" smtClean="0">
                <a:latin typeface="Cambria" pitchFamily="18" charset="0"/>
                <a:cs typeface="Rod" pitchFamily="49" charset="-79"/>
              </a:rPr>
              <a:t>(rapoartele anuale/semestriale ale comisiilor </a:t>
            </a:r>
            <a:r>
              <a:rPr lang="ro-RO" dirty="0">
                <a:latin typeface="Cambria" pitchFamily="18" charset="0"/>
                <a:cs typeface="Rod" pitchFamily="49" charset="-79"/>
              </a:rPr>
              <a:t>metodice, CEAC </a:t>
            </a:r>
            <a:r>
              <a:rPr lang="ro-RO" dirty="0" smtClean="0">
                <a:latin typeface="Cambria" pitchFamily="18" charset="0"/>
                <a:cs typeface="Rod" pitchFamily="49" charset="-79"/>
              </a:rPr>
              <a:t>etc.) </a:t>
            </a:r>
            <a:r>
              <a:rPr lang="ro-RO" dirty="0">
                <a:latin typeface="Cambria" pitchFamily="18" charset="0"/>
                <a:cs typeface="Rod" pitchFamily="49" charset="-79"/>
              </a:rPr>
              <a:t>și trebuie să fie un  instrument funcțional de lucru; 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 smtClean="0">
                <a:latin typeface="Cambria" pitchFamily="18" charset="0"/>
                <a:cs typeface="Rod" pitchFamily="49" charset="-79"/>
              </a:rPr>
              <a:t>ROI – conform OM nr. 4624/2015; </a:t>
            </a:r>
            <a:endParaRPr lang="ro-RO" dirty="0">
              <a:latin typeface="Cambria" pitchFamily="18" charset="0"/>
              <a:cs typeface="Rod" pitchFamily="49" charset="-79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>
                <a:latin typeface="Cambria" pitchFamily="18" charset="0"/>
                <a:cs typeface="Rod" pitchFamily="49" charset="-79"/>
              </a:rPr>
              <a:t>Oferta educaţională, documente de fundamentarea şi acţiuni de diseminare;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>
                <a:latin typeface="Cambria" pitchFamily="18" charset="0"/>
                <a:cs typeface="Rod" pitchFamily="49" charset="-79"/>
              </a:rPr>
              <a:t>Proiectul planului de </a:t>
            </a:r>
            <a:r>
              <a:rPr lang="ro-RO" dirty="0" smtClean="0">
                <a:latin typeface="Cambria" pitchFamily="18" charset="0"/>
                <a:cs typeface="Rod" pitchFamily="49" charset="-79"/>
              </a:rPr>
              <a:t>încadrare,organigrama </a:t>
            </a:r>
            <a:r>
              <a:rPr lang="ro-RO" dirty="0">
                <a:latin typeface="Cambria" pitchFamily="18" charset="0"/>
                <a:cs typeface="Rod" pitchFamily="49" charset="-79"/>
              </a:rPr>
              <a:t>şi schema de încadrare;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>
                <a:latin typeface="Cambria" pitchFamily="18" charset="0"/>
                <a:cs typeface="Rod" pitchFamily="49" charset="-79"/>
              </a:rPr>
              <a:t>Proceduri  interne de lucru – cf. O</a:t>
            </a:r>
            <a:r>
              <a:rPr lang="ro-RO" dirty="0" smtClean="0">
                <a:latin typeface="Cambria" pitchFamily="18" charset="0"/>
                <a:cs typeface="Rod" pitchFamily="49" charset="-79"/>
              </a:rPr>
              <a:t>rdinului n</a:t>
            </a:r>
            <a:r>
              <a:rPr lang="en-US" dirty="0">
                <a:latin typeface="Cambria" pitchFamily="18" charset="0"/>
                <a:cs typeface="Rod" pitchFamily="49" charset="-79"/>
              </a:rPr>
              <a:t>r. </a:t>
            </a:r>
            <a:r>
              <a:rPr lang="en-US" dirty="0" smtClean="0">
                <a:latin typeface="Cambria" pitchFamily="18" charset="0"/>
                <a:cs typeface="Rod" pitchFamily="49" charset="-79"/>
              </a:rPr>
              <a:t>946</a:t>
            </a:r>
            <a:r>
              <a:rPr lang="ro-RO" dirty="0" smtClean="0">
                <a:latin typeface="Cambria" pitchFamily="18" charset="0"/>
                <a:cs typeface="Rod" pitchFamily="49" charset="-79"/>
              </a:rPr>
              <a:t>/0</a:t>
            </a:r>
            <a:r>
              <a:rPr lang="en-US" dirty="0" smtClean="0">
                <a:latin typeface="Cambria" pitchFamily="18" charset="0"/>
                <a:cs typeface="Rod" pitchFamily="49" charset="-79"/>
              </a:rPr>
              <a:t>4</a:t>
            </a:r>
            <a:r>
              <a:rPr lang="ro-RO" dirty="0" smtClean="0">
                <a:latin typeface="Cambria" pitchFamily="18" charset="0"/>
                <a:cs typeface="Rod" pitchFamily="49" charset="-79"/>
              </a:rPr>
              <a:t>.07.</a:t>
            </a:r>
            <a:r>
              <a:rPr lang="en-US" dirty="0" smtClean="0">
                <a:latin typeface="Cambria" pitchFamily="18" charset="0"/>
                <a:cs typeface="Rod" pitchFamily="49" charset="-79"/>
              </a:rPr>
              <a:t> </a:t>
            </a:r>
            <a:r>
              <a:rPr lang="en-US" dirty="0">
                <a:latin typeface="Cambria" pitchFamily="18" charset="0"/>
                <a:cs typeface="Rod" pitchFamily="49" charset="-79"/>
              </a:rPr>
              <a:t>2005</a:t>
            </a:r>
            <a:r>
              <a:rPr lang="ro-RO" dirty="0">
                <a:latin typeface="Cambria" pitchFamily="18" charset="0"/>
                <a:cs typeface="Rod" pitchFamily="49" charset="-79"/>
              </a:rPr>
              <a:t> - </a:t>
            </a:r>
            <a:r>
              <a:rPr lang="en-US" dirty="0" err="1">
                <a:latin typeface="Cambria" pitchFamily="18" charset="0"/>
                <a:cs typeface="Rod" pitchFamily="49" charset="-79"/>
              </a:rPr>
              <a:t>pentru</a:t>
            </a:r>
            <a:r>
              <a:rPr lang="en-US" dirty="0">
                <a:latin typeface="Cambria" pitchFamily="18" charset="0"/>
                <a:cs typeface="Rod" pitchFamily="49" charset="-79"/>
              </a:rPr>
              <a:t> </a:t>
            </a:r>
            <a:r>
              <a:rPr lang="en-US" dirty="0" err="1">
                <a:latin typeface="Cambria" pitchFamily="18" charset="0"/>
                <a:cs typeface="Rod" pitchFamily="49" charset="-79"/>
              </a:rPr>
              <a:t>aprobarea</a:t>
            </a:r>
            <a:r>
              <a:rPr lang="en-US" dirty="0">
                <a:latin typeface="Cambria" pitchFamily="18" charset="0"/>
                <a:cs typeface="Rod" pitchFamily="49" charset="-79"/>
              </a:rPr>
              <a:t> </a:t>
            </a:r>
            <a:r>
              <a:rPr lang="en-US" dirty="0" err="1">
                <a:latin typeface="Cambria" pitchFamily="18" charset="0"/>
                <a:cs typeface="Rod" pitchFamily="49" charset="-79"/>
              </a:rPr>
              <a:t>Codului</a:t>
            </a:r>
            <a:r>
              <a:rPr lang="en-US" dirty="0">
                <a:latin typeface="Cambria" pitchFamily="18" charset="0"/>
                <a:cs typeface="Rod" pitchFamily="49" charset="-79"/>
              </a:rPr>
              <a:t> </a:t>
            </a:r>
            <a:r>
              <a:rPr lang="en-US" dirty="0" err="1">
                <a:latin typeface="Cambria" pitchFamily="18" charset="0"/>
                <a:cs typeface="Rod" pitchFamily="49" charset="-79"/>
              </a:rPr>
              <a:t>controlului</a:t>
            </a:r>
            <a:r>
              <a:rPr lang="en-US" dirty="0">
                <a:latin typeface="Cambria" pitchFamily="18" charset="0"/>
                <a:cs typeface="Rod" pitchFamily="49" charset="-79"/>
              </a:rPr>
              <a:t> intern, </a:t>
            </a:r>
            <a:r>
              <a:rPr lang="en-US" dirty="0" err="1">
                <a:latin typeface="Cambria" pitchFamily="18" charset="0"/>
                <a:cs typeface="Rod" pitchFamily="49" charset="-79"/>
              </a:rPr>
              <a:t>cuprinzând</a:t>
            </a:r>
            <a:r>
              <a:rPr lang="en-US" dirty="0">
                <a:latin typeface="Cambria" pitchFamily="18" charset="0"/>
                <a:cs typeface="Rod" pitchFamily="49" charset="-79"/>
              </a:rPr>
              <a:t> </a:t>
            </a:r>
            <a:r>
              <a:rPr lang="en-US" dirty="0" err="1">
                <a:latin typeface="Cambria" pitchFamily="18" charset="0"/>
                <a:cs typeface="Rod" pitchFamily="49" charset="-79"/>
              </a:rPr>
              <a:t>standardele</a:t>
            </a:r>
            <a:r>
              <a:rPr lang="en-US" dirty="0">
                <a:latin typeface="Cambria" pitchFamily="18" charset="0"/>
                <a:cs typeface="Rod" pitchFamily="49" charset="-79"/>
              </a:rPr>
              <a:t> de management/control intern la </a:t>
            </a:r>
            <a:r>
              <a:rPr lang="en-US" dirty="0" err="1">
                <a:latin typeface="Cambria" pitchFamily="18" charset="0"/>
                <a:cs typeface="Rod" pitchFamily="49" charset="-79"/>
              </a:rPr>
              <a:t>entităţile</a:t>
            </a:r>
            <a:r>
              <a:rPr lang="en-US" dirty="0">
                <a:latin typeface="Cambria" pitchFamily="18" charset="0"/>
                <a:cs typeface="Rod" pitchFamily="49" charset="-79"/>
              </a:rPr>
              <a:t> </a:t>
            </a:r>
            <a:r>
              <a:rPr lang="en-US" dirty="0" err="1">
                <a:latin typeface="Cambria" pitchFamily="18" charset="0"/>
                <a:cs typeface="Rod" pitchFamily="49" charset="-79"/>
              </a:rPr>
              <a:t>publice</a:t>
            </a:r>
            <a:r>
              <a:rPr lang="en-US" dirty="0">
                <a:latin typeface="Cambria" pitchFamily="18" charset="0"/>
                <a:cs typeface="Rod" pitchFamily="49" charset="-79"/>
              </a:rPr>
              <a:t> </a:t>
            </a:r>
            <a:r>
              <a:rPr lang="en-US" dirty="0" err="1">
                <a:latin typeface="Cambria" pitchFamily="18" charset="0"/>
                <a:cs typeface="Rod" pitchFamily="49" charset="-79"/>
              </a:rPr>
              <a:t>şi</a:t>
            </a:r>
            <a:r>
              <a:rPr lang="en-US" dirty="0">
                <a:latin typeface="Cambria" pitchFamily="18" charset="0"/>
                <a:cs typeface="Rod" pitchFamily="49" charset="-79"/>
              </a:rPr>
              <a:t> </a:t>
            </a:r>
            <a:r>
              <a:rPr lang="en-US" dirty="0" err="1">
                <a:latin typeface="Cambria" pitchFamily="18" charset="0"/>
                <a:cs typeface="Rod" pitchFamily="49" charset="-79"/>
              </a:rPr>
              <a:t>pentru</a:t>
            </a:r>
            <a:r>
              <a:rPr lang="en-US" dirty="0">
                <a:latin typeface="Cambria" pitchFamily="18" charset="0"/>
                <a:cs typeface="Rod" pitchFamily="49" charset="-79"/>
              </a:rPr>
              <a:t> </a:t>
            </a:r>
            <a:r>
              <a:rPr lang="en-US" dirty="0" err="1">
                <a:latin typeface="Cambria" pitchFamily="18" charset="0"/>
                <a:cs typeface="Rod" pitchFamily="49" charset="-79"/>
              </a:rPr>
              <a:t>dezvoltarea</a:t>
            </a:r>
            <a:r>
              <a:rPr lang="en-US" dirty="0">
                <a:latin typeface="Cambria" pitchFamily="18" charset="0"/>
                <a:cs typeface="Rod" pitchFamily="49" charset="-79"/>
              </a:rPr>
              <a:t> </a:t>
            </a:r>
            <a:r>
              <a:rPr lang="en-US" dirty="0" err="1">
                <a:latin typeface="Cambria" pitchFamily="18" charset="0"/>
                <a:cs typeface="Rod" pitchFamily="49" charset="-79"/>
              </a:rPr>
              <a:t>sistemelor</a:t>
            </a:r>
            <a:r>
              <a:rPr lang="en-US" dirty="0">
                <a:latin typeface="Cambria" pitchFamily="18" charset="0"/>
                <a:cs typeface="Rod" pitchFamily="49" charset="-79"/>
              </a:rPr>
              <a:t> de control </a:t>
            </a:r>
            <a:r>
              <a:rPr lang="en-US" dirty="0" smtClean="0">
                <a:latin typeface="Cambria" pitchFamily="18" charset="0"/>
                <a:cs typeface="Rod" pitchFamily="49" charset="-79"/>
              </a:rPr>
              <a:t>managerial</a:t>
            </a:r>
            <a:r>
              <a:rPr lang="ro-RO" dirty="0" smtClean="0">
                <a:latin typeface="Cambria" pitchFamily="18" charset="0"/>
                <a:cs typeface="Rod" pitchFamily="49" charset="-79"/>
              </a:rPr>
              <a:t>;</a:t>
            </a:r>
            <a:endParaRPr lang="ro-RO" dirty="0">
              <a:latin typeface="Cambria" pitchFamily="18" charset="0"/>
              <a:cs typeface="Rod" pitchFamily="49" charset="-79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>
                <a:latin typeface="Cambria" pitchFamily="18" charset="0"/>
                <a:cs typeface="Rod" pitchFamily="49" charset="-79"/>
              </a:rPr>
              <a:t>Proiectul de buget, investiţii;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endParaRPr lang="ro-RO" b="1" dirty="0">
              <a:latin typeface="Garamond" pitchFamily="18" charset="0"/>
              <a:cs typeface="Rod" pitchFamily="49" charset="-79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97088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o-RO" sz="2800" dirty="0">
                <a:latin typeface="Cambria" pitchFamily="18" charset="0"/>
              </a:rPr>
              <a:t>DOCUMENTE  LA NIVELUL PALATULUI/CLUBULUI COPIILOR</a:t>
            </a:r>
            <a:endParaRPr lang="en-US" sz="2800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Font typeface="Wingdings" pitchFamily="2" charset="2"/>
              <a:buChar char="q"/>
              <a:defRPr/>
            </a:pPr>
            <a:r>
              <a:rPr lang="ro-RO" sz="7200" b="1" dirty="0">
                <a:latin typeface="Cambria" pitchFamily="18" charset="0"/>
                <a:cs typeface="Rod" pitchFamily="49" charset="-79"/>
              </a:rPr>
              <a:t>Avize de funcţionare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o-RO" sz="7200" b="1" dirty="0">
                <a:latin typeface="Cambria" pitchFamily="18" charset="0"/>
                <a:cs typeface="Rod" pitchFamily="49" charset="-79"/>
              </a:rPr>
              <a:t>Baza materială – fişa sintetică a fiecărei săli de cerc, fişă de inventar, fişă de consum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o-RO" sz="7200" b="1" dirty="0">
                <a:latin typeface="Cambria" pitchFamily="18" charset="0"/>
                <a:cs typeface="Rod" pitchFamily="49" charset="-79"/>
              </a:rPr>
              <a:t>Norme PSI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o-RO" sz="7200" b="1" dirty="0">
                <a:latin typeface="Cambria" pitchFamily="18" charset="0"/>
                <a:cs typeface="Rod" pitchFamily="49" charset="-79"/>
              </a:rPr>
              <a:t>Căi de acces pentru persoanele cu CES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o-RO" sz="7200" b="1" dirty="0">
                <a:latin typeface="Cambria" pitchFamily="18" charset="0"/>
                <a:cs typeface="Rod" pitchFamily="49" charset="-79"/>
              </a:rPr>
              <a:t>Decizii de încadrare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o-RO" sz="7200" b="1" dirty="0">
                <a:latin typeface="Cambria" pitchFamily="18" charset="0"/>
                <a:cs typeface="Rod" pitchFamily="49" charset="-79"/>
              </a:rPr>
              <a:t>Stat de funcţii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o-RO" sz="7200" b="1" dirty="0">
                <a:latin typeface="Cambria" pitchFamily="18" charset="0"/>
                <a:cs typeface="Rod" pitchFamily="49" charset="-79"/>
              </a:rPr>
              <a:t>Dosare de personal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o-RO" sz="7200" b="1" dirty="0">
                <a:latin typeface="Cambria" pitchFamily="18" charset="0"/>
                <a:cs typeface="Rod" pitchFamily="49" charset="-79"/>
              </a:rPr>
              <a:t>Dosare personale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o-RO" sz="7200" b="1" dirty="0">
                <a:latin typeface="Cambria" pitchFamily="18" charset="0"/>
                <a:cs typeface="Rod" pitchFamily="49" charset="-79"/>
              </a:rPr>
              <a:t>Fişe de post actualizate </a:t>
            </a:r>
            <a:r>
              <a:rPr lang="ro-RO" sz="7200" b="1" dirty="0" smtClean="0">
                <a:latin typeface="Cambria" pitchFamily="18" charset="0"/>
                <a:cs typeface="Rod" pitchFamily="49" charset="-79"/>
              </a:rPr>
              <a:t>anual și semnate</a:t>
            </a:r>
            <a:endParaRPr lang="ro-RO" sz="7200" b="1" dirty="0">
              <a:latin typeface="Cambria" pitchFamily="18" charset="0"/>
              <a:cs typeface="Rod" pitchFamily="49" charset="-79"/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ro-RO" sz="7200" b="1" dirty="0">
                <a:latin typeface="Cambria" pitchFamily="18" charset="0"/>
                <a:cs typeface="Rod" pitchFamily="49" charset="-79"/>
              </a:rPr>
              <a:t>Fişe de evaluare – însoţite de recomandări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o-RO" sz="7200" b="1" dirty="0">
                <a:latin typeface="Cambria" pitchFamily="18" charset="0"/>
                <a:cs typeface="Rod" pitchFamily="49" charset="-79"/>
              </a:rPr>
              <a:t>Condici de prezenţă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o-RO" sz="7200" b="1" dirty="0">
                <a:latin typeface="Cambria" pitchFamily="18" charset="0"/>
                <a:cs typeface="Rod" pitchFamily="49" charset="-79"/>
              </a:rPr>
              <a:t>Registre CP, CA semnate </a:t>
            </a:r>
          </a:p>
          <a:p>
            <a:pPr>
              <a:buFont typeface="Wingdings" pitchFamily="2" charset="2"/>
              <a:buChar char="q"/>
              <a:defRPr/>
            </a:pPr>
            <a:r>
              <a:rPr lang="ro-RO" sz="7200" b="1" dirty="0">
                <a:latin typeface="Cambria" pitchFamily="18" charset="0"/>
                <a:cs typeface="Rod" pitchFamily="49" charset="-79"/>
              </a:rPr>
              <a:t>Cataloage </a:t>
            </a:r>
            <a:endParaRPr lang="en-US" sz="7200" b="1" dirty="0" smtClean="0">
              <a:latin typeface="Cambria" pitchFamily="18" charset="0"/>
              <a:cs typeface="Rod" pitchFamily="49" charset="-79"/>
            </a:endParaRPr>
          </a:p>
          <a:p>
            <a:pPr>
              <a:buFont typeface="Wingdings" pitchFamily="2" charset="2"/>
              <a:buChar char="q"/>
              <a:defRPr/>
            </a:pPr>
            <a:r>
              <a:rPr lang="ro-RO" sz="7200" b="1" dirty="0" smtClean="0">
                <a:latin typeface="Cambria" pitchFamily="18" charset="0"/>
                <a:cs typeface="Rod" pitchFamily="49" charset="-79"/>
              </a:rPr>
              <a:t>Contracte </a:t>
            </a:r>
            <a:r>
              <a:rPr lang="ro-RO" sz="7200" b="1" dirty="0">
                <a:latin typeface="Cambria" pitchFamily="18" charset="0"/>
                <a:cs typeface="Rod" pitchFamily="49" charset="-79"/>
              </a:rPr>
              <a:t>de parteneriat, prestări servicii etc.</a:t>
            </a:r>
          </a:p>
          <a:p>
            <a:endParaRPr lang="en-US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252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>
                <a:latin typeface="Cambria" pitchFamily="18" charset="0"/>
              </a:rPr>
              <a:t>DOCUMENTE  LA NIVELUL PALATULUI/CLUBULUI COPIILOR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Font typeface="Wingdings" pitchFamily="2" charset="2"/>
              <a:buChar char="q"/>
              <a:defRPr/>
            </a:pPr>
            <a:r>
              <a:rPr lang="ro-RO" b="1" dirty="0" smtClean="0">
                <a:latin typeface="Cambria" pitchFamily="18" charset="0"/>
                <a:cs typeface="Rod" pitchFamily="49" charset="-79"/>
              </a:rPr>
              <a:t>Documentele comisiei </a:t>
            </a:r>
            <a:r>
              <a:rPr lang="ro-RO" b="1" dirty="0">
                <a:latin typeface="Cambria" pitchFamily="18" charset="0"/>
                <a:cs typeface="Rod" pitchFamily="49" charset="-79"/>
              </a:rPr>
              <a:t>metodice  </a:t>
            </a:r>
            <a:r>
              <a:rPr lang="ro-RO" b="1" dirty="0" smtClean="0">
                <a:latin typeface="Cambria" pitchFamily="18" charset="0"/>
                <a:cs typeface="Rod" pitchFamily="49" charset="-79"/>
              </a:rPr>
              <a:t>conform OM nr. 4624/2015; </a:t>
            </a:r>
            <a:endParaRPr lang="ro-RO" b="1" dirty="0">
              <a:latin typeface="Cambria" pitchFamily="18" charset="0"/>
              <a:cs typeface="Rod" pitchFamily="49" charset="-79"/>
            </a:endParaRPr>
          </a:p>
          <a:p>
            <a:pPr marL="0" indent="0">
              <a:buNone/>
              <a:defRPr/>
            </a:pPr>
            <a:r>
              <a:rPr lang="ro-RO" b="1" dirty="0">
                <a:latin typeface="Cambria" pitchFamily="18" charset="0"/>
                <a:cs typeface="Rod" pitchFamily="49" charset="-79"/>
              </a:rPr>
              <a:t>- inițierea Comisiei metodice </a:t>
            </a:r>
            <a:r>
              <a:rPr lang="ro-RO" b="1" dirty="0" err="1">
                <a:latin typeface="Cambria" pitchFamily="18" charset="0"/>
                <a:cs typeface="Rod" pitchFamily="49" charset="-79"/>
              </a:rPr>
              <a:t>transdisciplinare</a:t>
            </a:r>
            <a:endParaRPr lang="en-US" b="1" dirty="0">
              <a:latin typeface="Cambria" pitchFamily="18" charset="0"/>
              <a:cs typeface="Rod" pitchFamily="49" charset="-79"/>
            </a:endParaRPr>
          </a:p>
          <a:p>
            <a:pPr marL="285750" indent="-285750">
              <a:spcBef>
                <a:spcPct val="0"/>
              </a:spcBef>
              <a:buFont typeface="Wingdings" pitchFamily="2" charset="2"/>
              <a:buChar char="q"/>
              <a:defRPr/>
            </a:pPr>
            <a:endParaRPr lang="ro-RO" b="1" dirty="0" smtClean="0">
              <a:latin typeface="Cambria" pitchFamily="18" charset="0"/>
            </a:endParaRPr>
          </a:p>
          <a:p>
            <a:pPr marL="285750" indent="-285750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b="1" dirty="0" smtClean="0">
                <a:latin typeface="Cambria" pitchFamily="18" charset="0"/>
              </a:rPr>
              <a:t>Portofoliul </a:t>
            </a:r>
            <a:r>
              <a:rPr lang="ro-RO" b="1" dirty="0">
                <a:latin typeface="Cambria" pitchFamily="18" charset="0"/>
              </a:rPr>
              <a:t>coordonatorului de cerc conform </a:t>
            </a:r>
            <a:r>
              <a:rPr lang="ro-RO" b="1" dirty="0">
                <a:latin typeface="Cambria" pitchFamily="18" charset="0"/>
                <a:cs typeface="Rod" pitchFamily="49" charset="-79"/>
              </a:rPr>
              <a:t>OM </a:t>
            </a:r>
            <a:r>
              <a:rPr lang="ro-RO" b="1" dirty="0" smtClean="0">
                <a:latin typeface="Cambria" pitchFamily="18" charset="0"/>
                <a:cs typeface="Rod" pitchFamily="49" charset="-79"/>
              </a:rPr>
              <a:t>nr. 4624/2015</a:t>
            </a:r>
            <a:r>
              <a:rPr lang="ro-RO" b="1" dirty="0">
                <a:latin typeface="Cambria" pitchFamily="18" charset="0"/>
                <a:cs typeface="Rod" pitchFamily="49" charset="-79"/>
              </a:rPr>
              <a:t>; </a:t>
            </a:r>
          </a:p>
          <a:p>
            <a:pPr marL="285750" indent="-285750">
              <a:spcBef>
                <a:spcPct val="0"/>
              </a:spcBef>
              <a:buFont typeface="Wingdings" pitchFamily="2" charset="2"/>
              <a:buChar char="q"/>
              <a:defRPr/>
            </a:pPr>
            <a:endParaRPr lang="ro-RO" b="1" dirty="0" smtClean="0">
              <a:latin typeface="Cambria" pitchFamily="18" charset="0"/>
            </a:endParaRPr>
          </a:p>
          <a:p>
            <a:pPr marL="285750" indent="-285750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b="1" dirty="0" smtClean="0">
                <a:latin typeface="Cambria" pitchFamily="18" charset="0"/>
              </a:rPr>
              <a:t> </a:t>
            </a:r>
            <a:r>
              <a:rPr lang="ro-RO" b="1" dirty="0">
                <a:latin typeface="Cambria" pitchFamily="18" charset="0"/>
              </a:rPr>
              <a:t>Programele de </a:t>
            </a:r>
            <a:r>
              <a:rPr lang="ro-RO" b="1" dirty="0" smtClean="0">
                <a:latin typeface="Cambria" pitchFamily="18" charset="0"/>
              </a:rPr>
              <a:t>studii, planificare </a:t>
            </a:r>
            <a:r>
              <a:rPr lang="ro-RO" b="1" dirty="0">
                <a:latin typeface="Cambria" pitchFamily="18" charset="0"/>
              </a:rPr>
              <a:t>-  </a:t>
            </a:r>
            <a:r>
              <a:rPr lang="ro-RO" b="1" dirty="0" smtClean="0">
                <a:latin typeface="Cambria" pitchFamily="18" charset="0"/>
              </a:rPr>
              <a:t>conform </a:t>
            </a:r>
            <a:r>
              <a:rPr lang="ro-RO" b="1" dirty="0">
                <a:latin typeface="Cambria" pitchFamily="18" charset="0"/>
                <a:cs typeface="Rod" pitchFamily="49" charset="-79"/>
              </a:rPr>
              <a:t>OM </a:t>
            </a:r>
            <a:r>
              <a:rPr lang="ro-RO" b="1" dirty="0" smtClean="0">
                <a:latin typeface="Cambria" pitchFamily="18" charset="0"/>
                <a:cs typeface="Rod" pitchFamily="49" charset="-79"/>
              </a:rPr>
              <a:t>nr. 4624/2015</a:t>
            </a:r>
            <a:r>
              <a:rPr lang="ro-RO" b="1" dirty="0">
                <a:latin typeface="Cambria" pitchFamily="18" charset="0"/>
                <a:cs typeface="Rod" pitchFamily="49" charset="-79"/>
              </a:rPr>
              <a:t>; </a:t>
            </a:r>
          </a:p>
          <a:p>
            <a:pPr marL="285750" indent="-285750">
              <a:spcBef>
                <a:spcPct val="0"/>
              </a:spcBef>
              <a:buFont typeface="Wingdings" pitchFamily="2" charset="2"/>
              <a:buChar char="q"/>
              <a:defRPr/>
            </a:pPr>
            <a:endParaRPr lang="ro-RO" i="1" dirty="0">
              <a:latin typeface="Cambria" pitchFamily="18" charset="0"/>
            </a:endParaRPr>
          </a:p>
          <a:p>
            <a:pPr marL="285750" indent="-285750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b="1" dirty="0">
                <a:latin typeface="Cambria" pitchFamily="18" charset="0"/>
              </a:rPr>
              <a:t>CEAC</a:t>
            </a:r>
            <a:r>
              <a:rPr lang="ro-RO" i="1" dirty="0">
                <a:latin typeface="Cambria" pitchFamily="18" charset="0"/>
              </a:rPr>
              <a:t> 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>
                <a:latin typeface="Cambria" pitchFamily="18" charset="0"/>
              </a:rPr>
              <a:t>Documentele comisiei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>
                <a:latin typeface="Cambria" pitchFamily="18" charset="0"/>
              </a:rPr>
              <a:t>Proceduri şi instrumente de monitorizare şi evaluare a </a:t>
            </a:r>
            <a:r>
              <a:rPr lang="ro-RO" dirty="0" smtClean="0">
                <a:latin typeface="Cambria" pitchFamily="18" charset="0"/>
              </a:rPr>
              <a:t>calităţii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 smtClean="0">
                <a:latin typeface="Cambria" pitchFamily="18" charset="0"/>
              </a:rPr>
              <a:t>Propuneri de îmbunătățire a activității (oferta educațională, proceduri, cursuri de formare a cadrelor didactice)</a:t>
            </a:r>
            <a:endParaRPr lang="ro-RO" dirty="0">
              <a:latin typeface="Cambria" pitchFamily="18" charset="0"/>
            </a:endParaRP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>
                <a:latin typeface="Cambria" pitchFamily="18" charset="0"/>
              </a:rPr>
              <a:t> Rapoarte</a:t>
            </a:r>
          </a:p>
          <a:p>
            <a:pPr>
              <a:spcBef>
                <a:spcPct val="0"/>
              </a:spcBef>
              <a:defRPr/>
            </a:pPr>
            <a:endParaRPr lang="ro-RO" dirty="0">
              <a:latin typeface="Cambria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b="1" dirty="0">
                <a:latin typeface="Cambria" pitchFamily="18" charset="0"/>
              </a:rPr>
              <a:t>Celelalte comisii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>
                <a:latin typeface="Cambria" pitchFamily="18" charset="0"/>
              </a:rPr>
              <a:t>regulamente, proceduri, atribuţiile comisiilor şi membrilor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r>
              <a:rPr lang="ro-RO" dirty="0">
                <a:latin typeface="Cambria" pitchFamily="18" charset="0"/>
              </a:rPr>
              <a:t>Plan de acţiune şi indicatori – care să se regăsească şi în documentele manageriale</a:t>
            </a:r>
          </a:p>
          <a:p>
            <a:pPr>
              <a:spcBef>
                <a:spcPct val="0"/>
              </a:spcBef>
              <a:buFontTx/>
              <a:buChar char="-"/>
              <a:defRPr/>
            </a:pPr>
            <a:endParaRPr lang="ro-RO" dirty="0">
              <a:latin typeface="Cambria" pitchFamily="18" charset="0"/>
            </a:endParaRPr>
          </a:p>
          <a:p>
            <a:pPr marL="285750" indent="-285750">
              <a:spcBef>
                <a:spcPct val="0"/>
              </a:spcBef>
              <a:buFont typeface="Wingdings" pitchFamily="2" charset="2"/>
              <a:buChar char="q"/>
              <a:defRPr/>
            </a:pPr>
            <a:r>
              <a:rPr lang="ro-RO" b="1" dirty="0">
                <a:latin typeface="Cambria" pitchFamily="18" charset="0"/>
              </a:rPr>
              <a:t>Săptămâna </a:t>
            </a:r>
            <a:r>
              <a:rPr lang="ro-RO" b="1" dirty="0" smtClean="0">
                <a:latin typeface="Cambria" pitchFamily="18" charset="0"/>
              </a:rPr>
              <a:t>Școala altfel!</a:t>
            </a:r>
            <a:endParaRPr lang="en-US" b="1" dirty="0" smtClean="0">
              <a:latin typeface="Cambria" pitchFamily="18" charset="0"/>
            </a:endParaRPr>
          </a:p>
          <a:p>
            <a:pPr marL="0" indent="0">
              <a:spcBef>
                <a:spcPct val="0"/>
              </a:spcBef>
              <a:buNone/>
              <a:defRPr/>
            </a:pPr>
            <a:r>
              <a:rPr lang="en-US" b="1" dirty="0" smtClean="0">
                <a:latin typeface="Cambria" pitchFamily="18" charset="0"/>
              </a:rPr>
              <a:t>- </a:t>
            </a:r>
            <a:r>
              <a:rPr lang="ro-RO" dirty="0" smtClean="0">
                <a:latin typeface="Cambria" pitchFamily="18" charset="0"/>
              </a:rPr>
              <a:t>Program </a:t>
            </a:r>
            <a:r>
              <a:rPr lang="ro-RO" dirty="0">
                <a:latin typeface="Cambria" pitchFamily="18" charset="0"/>
              </a:rPr>
              <a:t>de activități</a:t>
            </a:r>
            <a:endParaRPr lang="en-US" dirty="0">
              <a:latin typeface="Cambria" pitchFamily="18" charset="0"/>
            </a:endParaRPr>
          </a:p>
          <a:p>
            <a:endParaRPr lang="en-US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968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latin typeface="Cambria" pitchFamily="18" charset="0"/>
              </a:rPr>
              <a:t>DOCUMENTELE CADRULUI DIDACTIC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o-RO" dirty="0" smtClean="0">
                <a:latin typeface="Cambria" pitchFamily="18" charset="0"/>
              </a:rPr>
              <a:t>Cerere de înscriere</a:t>
            </a:r>
          </a:p>
          <a:p>
            <a:r>
              <a:rPr lang="hu-HU" b="1" dirty="0">
                <a:latin typeface="Cambria" pitchFamily="18" charset="0"/>
              </a:rPr>
              <a:t>Nr. înregistrare:……………………                                                                                       Se aprobă</a:t>
            </a:r>
            <a:endParaRPr lang="en-US" dirty="0">
              <a:latin typeface="Cambria" pitchFamily="18" charset="0"/>
            </a:endParaRPr>
          </a:p>
          <a:p>
            <a:r>
              <a:rPr lang="hu-HU" b="1" dirty="0">
                <a:latin typeface="Cambria" pitchFamily="18" charset="0"/>
              </a:rPr>
              <a:t>Data: ………………………………                                                                                           Director,</a:t>
            </a:r>
            <a:endParaRPr lang="en-US" dirty="0">
              <a:latin typeface="Cambria" pitchFamily="18" charset="0"/>
            </a:endParaRPr>
          </a:p>
          <a:p>
            <a:r>
              <a:rPr lang="hu-HU" b="1" u="sng" dirty="0">
                <a:latin typeface="Cambria" pitchFamily="18" charset="0"/>
              </a:rPr>
              <a:t>CERERE DE </a:t>
            </a:r>
            <a:r>
              <a:rPr lang="ro-RO" b="1" u="sng" dirty="0">
                <a:latin typeface="Cambria" pitchFamily="18" charset="0"/>
              </a:rPr>
              <a:t>ÎNSCRIERE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Subsemnatul, …………………………………………. în calitate de reprezentant legal al minorului/minorei…………………………….........., solicit </a:t>
            </a:r>
            <a:r>
              <a:rPr lang="ro-RO" dirty="0">
                <a:latin typeface="Cambria" pitchFamily="18" charset="0"/>
              </a:rPr>
              <a:t>î</a:t>
            </a:r>
            <a:r>
              <a:rPr lang="hu-HU" dirty="0">
                <a:latin typeface="Cambria" pitchFamily="18" charset="0"/>
              </a:rPr>
              <a:t>nscrierea acestuia/acesteia  la activit</a:t>
            </a:r>
            <a:r>
              <a:rPr lang="ro-RO" dirty="0" err="1">
                <a:latin typeface="Cambria" pitchFamily="18" charset="0"/>
              </a:rPr>
              <a:t>ăţile</a:t>
            </a:r>
            <a:r>
              <a:rPr lang="ro-RO" dirty="0">
                <a:latin typeface="Cambria" pitchFamily="18" charset="0"/>
              </a:rPr>
              <a:t> desfăşurate î</a:t>
            </a:r>
            <a:r>
              <a:rPr lang="hu-HU" dirty="0">
                <a:latin typeface="Cambria" pitchFamily="18" charset="0"/>
              </a:rPr>
              <a:t>n cadrul Palatului Copiilor ..................., în anul şcolar ....................</a:t>
            </a:r>
            <a:endParaRPr lang="en-US" dirty="0">
              <a:latin typeface="Cambria" pitchFamily="18" charset="0"/>
            </a:endParaRPr>
          </a:p>
          <a:p>
            <a:r>
              <a:rPr lang="hu-HU" b="1" dirty="0">
                <a:latin typeface="Cambria" pitchFamily="18" charset="0"/>
              </a:rPr>
              <a:t>Date de contact: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Elevul/copilul  …………………………………………………....................................................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Unitatea de învăţământ …………………………………………............................................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Clasa/grupa............................................................................................................................. 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Adresa ………………………………………......................................................................…......  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 Telefon părinte…………………….................................................................………….........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CNP elev/copil : ……………………………………………………………................................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Cercul (Grupa)...…………………………………………………………………………............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Adresa e-mail:………………………………………… (bifaţi dacă doriţi să primi’i newsletter)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Prin prezenta declar  că voi respecta regulamentul instituţiei de învăţământ şi </a:t>
            </a:r>
            <a:r>
              <a:rPr lang="hu-HU" u="sng" dirty="0">
                <a:latin typeface="Cambria" pitchFamily="18" charset="0"/>
              </a:rPr>
              <a:t>sunt de acord/ nu sunt de acord </a:t>
            </a:r>
            <a:r>
              <a:rPr lang="hu-HU" dirty="0">
                <a:latin typeface="Cambria" pitchFamily="18" charset="0"/>
              </a:rPr>
              <a:t>cu publicarea de imagini de la activitățile de cerc în care apare și fiul/fiica mea. 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Atașez prezentei cereri adeverința medicală eliberată de medicul de familie. 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 </a:t>
            </a:r>
            <a:endParaRPr lang="en-US" dirty="0">
              <a:latin typeface="Cambria" pitchFamily="18" charset="0"/>
            </a:endParaRPr>
          </a:p>
          <a:p>
            <a:r>
              <a:rPr lang="hu-HU" b="1" dirty="0">
                <a:latin typeface="Cambria" pitchFamily="18" charset="0"/>
              </a:rPr>
              <a:t>NORME DE PROTEC</a:t>
            </a:r>
            <a:r>
              <a:rPr lang="ro-RO" b="1" dirty="0">
                <a:latin typeface="Cambria" pitchFamily="18" charset="0"/>
              </a:rPr>
              <a:t>Ț</a:t>
            </a:r>
            <a:r>
              <a:rPr lang="hu-HU" b="1" dirty="0">
                <a:latin typeface="Cambria" pitchFamily="18" charset="0"/>
              </a:rPr>
              <a:t>IA MUNCII ȘI DE COMPORTARE ÎN INCINTA PALATULUI COPIILOR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Deplasarea spre/dinspre Palatul Copiilor spre casă, se va face respectând regulile de circulație în vigoare. Se vor traversa străzile doar prin locurile marcate în acest sens, respectând culoarea semaforului pentru pietoni; nu se va călători pe scările sau părțile exterioare ale mijloacelor de transport în comun etc.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Elevii, care sunt însoțiți de părinți, vor fi conduși </a:t>
            </a:r>
            <a:r>
              <a:rPr lang="hu-HU" u="sng" dirty="0">
                <a:latin typeface="Cambria" pitchFamily="18" charset="0"/>
              </a:rPr>
              <a:t>doar</a:t>
            </a:r>
            <a:r>
              <a:rPr lang="hu-HU" dirty="0">
                <a:latin typeface="Cambria" pitchFamily="18" charset="0"/>
              </a:rPr>
              <a:t> până la intrarea în incinta Palatului. Accesul/staționarea părinților  pe culoarele instituției sau în vestiare dăunează procesului de învățământ. 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Copiii care sunt însoțiți de părinți, bunici, alte rude sau prieteni de familie, vor fi învățați să nu părăsească Palatul neînsoțiți și să-și aștepte însoțitorul.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Pentru evitarea posibilităților de accidentare în incinta Palatului Copiilor, se vor respecta, cu strictețe, următoarele reguli:</a:t>
            </a:r>
            <a:endParaRPr lang="en-US" dirty="0">
              <a:latin typeface="Cambria" pitchFamily="18" charset="0"/>
            </a:endParaRPr>
          </a:p>
          <a:p>
            <a:pPr lvl="0"/>
            <a:r>
              <a:rPr lang="hu-HU" dirty="0">
                <a:latin typeface="Cambria" pitchFamily="18" charset="0"/>
              </a:rPr>
              <a:t>nu se va umbla, sub niciun motiv, la instalația electrică. Defecțiunile sesizate la funcționarea aparatelor electrice din dotarea cercului, vor fi anunțate profesorului.</a:t>
            </a:r>
            <a:endParaRPr lang="en-US" dirty="0">
              <a:latin typeface="Cambria" pitchFamily="18" charset="0"/>
            </a:endParaRPr>
          </a:p>
          <a:p>
            <a:pPr lvl="0"/>
            <a:r>
              <a:rPr lang="hu-HU" dirty="0">
                <a:latin typeface="Cambria" pitchFamily="18" charset="0"/>
              </a:rPr>
              <a:t>instalațiile sanitare vor fi folosite, în mod corespunzător și civilizat, doar de către copii,  nu și de părinți/aparținători.</a:t>
            </a:r>
            <a:endParaRPr lang="en-US" dirty="0">
              <a:latin typeface="Cambria" pitchFamily="18" charset="0"/>
            </a:endParaRPr>
          </a:p>
          <a:p>
            <a:pPr lvl="0"/>
            <a:r>
              <a:rPr lang="hu-HU" dirty="0">
                <a:latin typeface="Cambria" pitchFamily="18" charset="0"/>
              </a:rPr>
              <a:t>este interzisă alergarea în interiorul cladirii, precum și desfășurarea oricărui joc ce presupune mișcare sau zgomot.</a:t>
            </a:r>
            <a:endParaRPr lang="en-US" dirty="0">
              <a:latin typeface="Cambria" pitchFamily="18" charset="0"/>
            </a:endParaRPr>
          </a:p>
          <a:p>
            <a:pPr lvl="0"/>
            <a:r>
              <a:rPr lang="hu-HU" dirty="0">
                <a:latin typeface="Cambria" pitchFamily="18" charset="0"/>
              </a:rPr>
              <a:t>deplasarea în curte și pe scari se face cu atentie; nu este admisă cățărarea pe garduri/balustrade/bănci/în copaci.</a:t>
            </a:r>
            <a:endParaRPr lang="en-US" dirty="0">
              <a:latin typeface="Cambria" pitchFamily="18" charset="0"/>
            </a:endParaRPr>
          </a:p>
          <a:p>
            <a:pPr lvl="0"/>
            <a:r>
              <a:rPr lang="hu-HU" dirty="0">
                <a:latin typeface="Cambria" pitchFamily="18" charset="0"/>
              </a:rPr>
              <a:t>în sălile de sport/bazinul de înot vor fi respectate normele specifice activității care se desfășoară, norme ce le vor fi aduse la cunoștință elevilor de către profesorul îndrumător de cerc. 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 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Palatul Copiilor  este degrevat de orice responsabilitate în situația producerii unui accident cauzat de nerespectarea normelor de mai sus.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Elevii care absentează nemotivat de 2 sau mai multe ori într-un semestru pot fi excluși de la cursuri. In situația în care, din motive de sănătate sau alte motive întemeiate, elevul va lipsi mai mult de o sesiune a cercului, absența trebuie anunțată profesorului conducator de cerc. Nerespectarea acestor reguli conduce la eliminarea elevului din Palatul Copiilor.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 </a:t>
            </a:r>
            <a:endParaRPr lang="en-US" dirty="0">
              <a:latin typeface="Cambria" pitchFamily="18" charset="0"/>
            </a:endParaRPr>
          </a:p>
          <a:p>
            <a:r>
              <a:rPr lang="hu-HU" dirty="0">
                <a:latin typeface="Cambria" pitchFamily="18" charset="0"/>
              </a:rPr>
              <a:t> </a:t>
            </a:r>
            <a:endParaRPr lang="en-US" dirty="0">
              <a:latin typeface="Cambria" pitchFamily="18" charset="0"/>
            </a:endParaRPr>
          </a:p>
          <a:p>
            <a:r>
              <a:rPr lang="hu-HU" i="1" dirty="0">
                <a:latin typeface="Cambria" pitchFamily="18" charset="0"/>
              </a:rPr>
              <a:t>Semnătura reprezentantului legal al copilului/elevului</a:t>
            </a:r>
            <a:endParaRPr lang="en-US" dirty="0">
              <a:latin typeface="Cambria" pitchFamily="18" charset="0"/>
            </a:endParaRPr>
          </a:p>
          <a:p>
            <a:r>
              <a:rPr lang="hu-HU" i="1" dirty="0">
                <a:latin typeface="Cambria" pitchFamily="18" charset="0"/>
              </a:rPr>
              <a:t> ………………………......</a:t>
            </a:r>
            <a:endParaRPr lang="en-US" dirty="0">
              <a:latin typeface="Cambria" pitchFamily="18" charset="0"/>
            </a:endParaRPr>
          </a:p>
          <a:p>
            <a:r>
              <a:rPr lang="fr-FR" i="1" dirty="0">
                <a:latin typeface="Cambria" pitchFamily="18" charset="0"/>
              </a:rPr>
              <a:t>*) Not</a:t>
            </a:r>
            <a:r>
              <a:rPr lang="ro-RO" i="1" dirty="0">
                <a:latin typeface="Cambria" pitchFamily="18" charset="0"/>
              </a:rPr>
              <a:t>ă: Pentru fiecare cerc în parte se completează o cerere distinctă!</a:t>
            </a:r>
            <a:endParaRPr lang="en-US" dirty="0">
              <a:latin typeface="Cambria" pitchFamily="18" charset="0"/>
            </a:endParaRPr>
          </a:p>
          <a:p>
            <a:r>
              <a:rPr lang="ro-RO" i="1" dirty="0">
                <a:latin typeface="Cambria" pitchFamily="18" charset="0"/>
              </a:rPr>
              <a:t> </a:t>
            </a:r>
            <a:endParaRPr lang="en-US" dirty="0">
              <a:latin typeface="Cambria" pitchFamily="18" charset="0"/>
            </a:endParaRPr>
          </a:p>
          <a:p>
            <a:r>
              <a:rPr lang="ro-RO" i="1" dirty="0">
                <a:latin typeface="Cambria" pitchFamily="18" charset="0"/>
              </a:rPr>
              <a:t> </a:t>
            </a:r>
            <a:endParaRPr lang="en-US" dirty="0">
              <a:latin typeface="Cambria" pitchFamily="18" charset="0"/>
            </a:endParaRPr>
          </a:p>
          <a:p>
            <a:r>
              <a:rPr lang="ro-RO" i="1" dirty="0">
                <a:latin typeface="Cambria" pitchFamily="18" charset="0"/>
              </a:rPr>
              <a:t> </a:t>
            </a:r>
            <a:endParaRPr lang="en-US" dirty="0">
              <a:latin typeface="Cambria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74500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>
                <a:latin typeface="Cambria" pitchFamily="18" charset="0"/>
              </a:rPr>
              <a:t>DOCUMENTELE CADRULUI DIDACTIC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dirty="0" smtClean="0">
                <a:latin typeface="Cambria" pitchFamily="18" charset="0"/>
              </a:rPr>
              <a:t>CATALOGUL – </a:t>
            </a:r>
            <a:r>
              <a:rPr lang="ro-RO" sz="1200" dirty="0" smtClean="0">
                <a:latin typeface="Cambria" pitchFamily="18" charset="0"/>
              </a:rPr>
              <a:t>trebuie să conțină și cererile de înscriere ale fiecărui copil avizate, anual, de către director.</a:t>
            </a:r>
            <a:endParaRPr lang="ro-RO" dirty="0" smtClean="0">
              <a:latin typeface="Cambria" pitchFamily="18" charset="0"/>
            </a:endParaRPr>
          </a:p>
          <a:p>
            <a:r>
              <a:rPr lang="ro-RO" sz="1200" dirty="0" smtClean="0">
                <a:latin typeface="Cambria" pitchFamily="18" charset="0"/>
              </a:rPr>
              <a:t>Cercul </a:t>
            </a:r>
            <a:r>
              <a:rPr lang="ro-RO" sz="1200" dirty="0">
                <a:latin typeface="Cambria" pitchFamily="18" charset="0"/>
              </a:rPr>
              <a:t>……………… </a:t>
            </a:r>
            <a:endParaRPr lang="en-US" sz="1200" dirty="0">
              <a:latin typeface="Cambria" pitchFamily="18" charset="0"/>
            </a:endParaRPr>
          </a:p>
          <a:p>
            <a:pPr marL="0" indent="0">
              <a:buNone/>
            </a:pPr>
            <a:r>
              <a:rPr lang="ro-RO" sz="1200" dirty="0">
                <a:latin typeface="Cambria" pitchFamily="18" charset="0"/>
              </a:rPr>
              <a:t>  </a:t>
            </a:r>
            <a:endParaRPr lang="en-US" sz="1200" dirty="0">
              <a:latin typeface="Cambria" pitchFamily="18" charset="0"/>
            </a:endParaRPr>
          </a:p>
          <a:p>
            <a:r>
              <a:rPr lang="ro-RO" sz="1200" dirty="0">
                <a:latin typeface="Cambria" pitchFamily="18" charset="0"/>
              </a:rPr>
              <a:t>Grupa ………………</a:t>
            </a:r>
            <a:endParaRPr lang="en-US" sz="1200" dirty="0">
              <a:latin typeface="Cambria" pitchFamily="18" charset="0"/>
            </a:endParaRPr>
          </a:p>
          <a:p>
            <a:pPr marL="0" indent="0">
              <a:buNone/>
            </a:pPr>
            <a:r>
              <a:rPr lang="ro-RO" sz="1200" dirty="0">
                <a:latin typeface="Cambria" pitchFamily="18" charset="0"/>
              </a:rPr>
              <a:t> </a:t>
            </a:r>
            <a:endParaRPr lang="en-US" sz="1200" dirty="0">
              <a:latin typeface="Cambria" pitchFamily="18" charset="0"/>
            </a:endParaRPr>
          </a:p>
          <a:p>
            <a:r>
              <a:rPr lang="ro-RO" sz="1200" dirty="0">
                <a:latin typeface="Cambria" pitchFamily="18" charset="0"/>
              </a:rPr>
              <a:t>Nivelul………         </a:t>
            </a:r>
            <a:endParaRPr lang="en-US" sz="1200" dirty="0">
              <a:latin typeface="Cambria" pitchFamily="18" charset="0"/>
            </a:endParaRPr>
          </a:p>
          <a:p>
            <a:pPr marL="0" indent="0">
              <a:buNone/>
            </a:pPr>
            <a:endParaRPr lang="en-US" dirty="0">
              <a:latin typeface="Cambria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81635325"/>
              </p:ext>
            </p:extLst>
          </p:nvPr>
        </p:nvGraphicFramePr>
        <p:xfrm>
          <a:off x="304800" y="3352800"/>
          <a:ext cx="8689377" cy="20505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1178"/>
                <a:gridCol w="673928"/>
                <a:gridCol w="444431"/>
                <a:gridCol w="316374"/>
                <a:gridCol w="316374"/>
                <a:gridCol w="315872"/>
                <a:gridCol w="293274"/>
                <a:gridCol w="341484"/>
                <a:gridCol w="341484"/>
                <a:gridCol w="316374"/>
                <a:gridCol w="316374"/>
                <a:gridCol w="316374"/>
                <a:gridCol w="316374"/>
                <a:gridCol w="271178"/>
                <a:gridCol w="271178"/>
                <a:gridCol w="87010"/>
                <a:gridCol w="316374"/>
                <a:gridCol w="316374"/>
                <a:gridCol w="316374"/>
                <a:gridCol w="316374"/>
                <a:gridCol w="316374"/>
                <a:gridCol w="949123"/>
                <a:gridCol w="949123"/>
              </a:tblGrid>
              <a:tr h="629788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Nr.</a:t>
                      </a:r>
                      <a:endParaRPr lang="en-US" sz="1000" dirty="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err="1">
                          <a:effectLst/>
                        </a:rPr>
                        <a:t>crt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NUMELE </a:t>
                      </a:r>
                      <a:r>
                        <a:rPr lang="ro-RO" sz="900">
                          <a:effectLst/>
                        </a:rPr>
                        <a:t>ȘI PRENUMELE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Vârsta/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Clasa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Octombrie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Noiembrie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Decembrie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Ianuarie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Februarie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Martie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Aprilie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Mai 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Iunie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Observaţii /Aprecieri</a:t>
                      </a:r>
                      <a:endParaRPr lang="en-US" sz="1000">
                        <a:effectLst/>
                      </a:endParaRP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Rezultate / Premii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</a:tr>
              <a:tr h="31489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Abs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Eval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Abs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Eval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Abs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Eval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Abs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Eval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Abs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Eval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Abs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Eval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Abs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Eval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Abs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Eval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Abs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Eval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</a:tr>
              <a:tr h="1574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</a:tr>
              <a:tr h="1574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</a:tr>
              <a:tr h="1574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</a:tr>
              <a:tr h="1574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</a:tr>
              <a:tr h="1574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</a:tr>
              <a:tr h="1574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</a:tr>
              <a:tr h="15744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610" marR="6161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2990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>
                <a:latin typeface="Cambria" pitchFamily="18" charset="0"/>
              </a:rPr>
              <a:t>DOCUMENTELE CADRULUI DIDACTIC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o-RO" dirty="0" smtClean="0">
                <a:latin typeface="Cambria" pitchFamily="18" charset="0"/>
              </a:rPr>
              <a:t>Programa școlară structurată pe nivel (începători, avansați, performanță) și pe module. Modulele trebuie să aibă continuitate de la un nivel la altul.</a:t>
            </a:r>
          </a:p>
          <a:p>
            <a:r>
              <a:rPr lang="ro-RO" dirty="0" smtClean="0">
                <a:latin typeface="Cambria" pitchFamily="18" charset="0"/>
              </a:rPr>
              <a:t>Planificarea </a:t>
            </a:r>
          </a:p>
          <a:p>
            <a:r>
              <a:rPr lang="ro-RO" dirty="0" smtClean="0">
                <a:latin typeface="Cambria" pitchFamily="18" charset="0"/>
              </a:rPr>
              <a:t>Proiectarea pe unitatea de învățare</a:t>
            </a:r>
          </a:p>
          <a:p>
            <a:r>
              <a:rPr lang="ro-RO" dirty="0" smtClean="0">
                <a:latin typeface="Cambria" pitchFamily="18" charset="0"/>
              </a:rPr>
              <a:t>Fișe de activitate extra-cerc</a:t>
            </a:r>
          </a:p>
          <a:p>
            <a:r>
              <a:rPr lang="ro-RO" dirty="0" smtClean="0">
                <a:latin typeface="Cambria" pitchFamily="18" charset="0"/>
              </a:rPr>
              <a:t>Tipuri de competențe</a:t>
            </a:r>
          </a:p>
          <a:p>
            <a:r>
              <a:rPr lang="ro-RO" dirty="0" smtClean="0">
                <a:latin typeface="Cambria" pitchFamily="18" charset="0"/>
              </a:rPr>
              <a:t>Fisă de asistență</a:t>
            </a:r>
          </a:p>
          <a:p>
            <a:r>
              <a:rPr lang="ro-RO" dirty="0" smtClean="0">
                <a:latin typeface="Cambria" pitchFamily="18" charset="0"/>
              </a:rPr>
              <a:t>Rapoarte etc.</a:t>
            </a:r>
            <a:endParaRPr lang="en-US" dirty="0"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2371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800</TotalTime>
  <Words>1288</Words>
  <Application>Microsoft Office PowerPoint</Application>
  <PresentationFormat>On-screen Show (4:3)</PresentationFormat>
  <Paragraphs>349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Trek</vt:lpstr>
      <vt:lpstr>ANUL ŞCOLAR   2015 - 2016 </vt:lpstr>
      <vt:lpstr>ACTE NORMATIVE</vt:lpstr>
      <vt:lpstr>OM 4624/27.07.2015 – noutăți</vt:lpstr>
      <vt:lpstr>DOCUMENTE LE MANAGERIALE ALE DIRECTORULUI PALATULUI/CLUBULUI COPIILOR</vt:lpstr>
      <vt:lpstr>DOCUMENTE  LA NIVELUL PALATULUI/CLUBULUI COPIILOR</vt:lpstr>
      <vt:lpstr>DOCUMENTE  LA NIVELUL PALATULUI/CLUBULUI COPIILOR</vt:lpstr>
      <vt:lpstr>DOCUMENTELE CADRULUI DIDACTIC</vt:lpstr>
      <vt:lpstr>DOCUMENTELE CADRULUI DIDACTIC</vt:lpstr>
      <vt:lpstr>DOCUMENTELE CADRULUI DIDACTIC</vt:lpstr>
      <vt:lpstr>INSPECȚIA TEMATICĂ</vt:lpstr>
      <vt:lpstr>Programe internaționale, naționale</vt:lpstr>
      <vt:lpstr>Proiecte prioritare</vt:lpstr>
      <vt:lpstr>INSPECTOR GENERAL,   RODICA  DIANA  CHERCIU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ANUL ŞCOLAR 2013 - 2014</dc:title>
  <dc:creator>Rodica Cherciu</dc:creator>
  <cp:lastModifiedBy>Elena</cp:lastModifiedBy>
  <cp:revision>50</cp:revision>
  <cp:lastPrinted>2014-08-22T06:21:58Z</cp:lastPrinted>
  <dcterms:created xsi:type="dcterms:W3CDTF">2013-09-05T05:56:02Z</dcterms:created>
  <dcterms:modified xsi:type="dcterms:W3CDTF">2015-09-14T09:28:02Z</dcterms:modified>
</cp:coreProperties>
</file>