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3" r:id="rId3"/>
    <p:sldId id="257" r:id="rId4"/>
    <p:sldId id="265" r:id="rId5"/>
    <p:sldId id="266" r:id="rId6"/>
    <p:sldId id="258" r:id="rId7"/>
    <p:sldId id="259" r:id="rId8"/>
    <p:sldId id="268" r:id="rId9"/>
    <p:sldId id="269" r:id="rId10"/>
    <p:sldId id="270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41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24CA2-82DD-4EEB-B5DC-AAF50E2D4BCD}" type="datetimeFigureOut">
              <a:rPr lang="en-US" smtClean="0"/>
              <a:pPr/>
              <a:t>9/14/2015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BF01BCE-3A68-43D0-AD23-68328BD69D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24CA2-82DD-4EEB-B5DC-AAF50E2D4BCD}" type="datetimeFigureOut">
              <a:rPr lang="en-US" smtClean="0"/>
              <a:pPr/>
              <a:t>9/14/2015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01BCE-3A68-43D0-AD23-68328BD69D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24CA2-82DD-4EEB-B5DC-AAF50E2D4BCD}" type="datetimeFigureOut">
              <a:rPr lang="en-US" smtClean="0"/>
              <a:pPr/>
              <a:t>9/14/2015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01BCE-3A68-43D0-AD23-68328BD69D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24CA2-82DD-4EEB-B5DC-AAF50E2D4BCD}" type="datetimeFigureOut">
              <a:rPr lang="en-US" smtClean="0"/>
              <a:pPr/>
              <a:t>9/14/2015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BF01BCE-3A68-43D0-AD23-68328BD69D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24CA2-82DD-4EEB-B5DC-AAF50E2D4BCD}" type="datetimeFigureOut">
              <a:rPr lang="en-US" smtClean="0"/>
              <a:pPr/>
              <a:t>9/14/2015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01BCE-3A68-43D0-AD23-68328BD69DB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24CA2-82DD-4EEB-B5DC-AAF50E2D4BCD}" type="datetimeFigureOut">
              <a:rPr lang="en-US" smtClean="0"/>
              <a:pPr/>
              <a:t>9/14/2015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01BCE-3A68-43D0-AD23-68328BD69D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24CA2-82DD-4EEB-B5DC-AAF50E2D4BCD}" type="datetimeFigureOut">
              <a:rPr lang="en-US" smtClean="0"/>
              <a:pPr/>
              <a:t>9/14/2015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FBF01BCE-3A68-43D0-AD23-68328BD69DB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24CA2-82DD-4EEB-B5DC-AAF50E2D4BCD}" type="datetimeFigureOut">
              <a:rPr lang="en-US" smtClean="0"/>
              <a:pPr/>
              <a:t>9/14/2015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01BCE-3A68-43D0-AD23-68328BD69D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24CA2-82DD-4EEB-B5DC-AAF50E2D4BCD}" type="datetimeFigureOut">
              <a:rPr lang="en-US" smtClean="0"/>
              <a:pPr/>
              <a:t>9/14/2015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01BCE-3A68-43D0-AD23-68328BD69D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24CA2-82DD-4EEB-B5DC-AAF50E2D4BCD}" type="datetimeFigureOut">
              <a:rPr lang="en-US" smtClean="0"/>
              <a:pPr/>
              <a:t>9/14/2015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01BCE-3A68-43D0-AD23-68328BD69D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24CA2-82DD-4EEB-B5DC-AAF50E2D4BCD}" type="datetimeFigureOut">
              <a:rPr lang="en-US" smtClean="0"/>
              <a:pPr/>
              <a:t>9/14/2015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01BCE-3A68-43D0-AD23-68328BD69DB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9224CA2-82DD-4EEB-B5DC-AAF50E2D4BCD}" type="datetimeFigureOut">
              <a:rPr lang="en-US" smtClean="0"/>
              <a:pPr/>
              <a:t>9/14/2015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BF01BCE-3A68-43D0-AD23-68328BD69DB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barbulescu.adrian@medu.edu.ro" TargetMode="External"/><Relationship Id="rId2" Type="http://schemas.openxmlformats.org/officeDocument/2006/relationships/hyperlink" Target="http://www.edu.ro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du.ro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o-RO" sz="3200" b="1" dirty="0">
                <a:solidFill>
                  <a:schemeClr val="tx2">
                    <a:shade val="75000"/>
                  </a:schemeClr>
                </a:solidFill>
                <a:latin typeface="Cambria" pitchFamily="18" charset="0"/>
                <a:ea typeface="+mn-ea"/>
                <a:cs typeface="Rod" pitchFamily="49" charset="-79"/>
              </a:rPr>
              <a:t>ANUL ŞCOLAR</a:t>
            </a:r>
            <a:r>
              <a:rPr lang="en-US" sz="3200" b="1" dirty="0">
                <a:solidFill>
                  <a:schemeClr val="tx2">
                    <a:shade val="75000"/>
                  </a:schemeClr>
                </a:solidFill>
                <a:latin typeface="Cambria" pitchFamily="18" charset="0"/>
                <a:ea typeface="+mn-ea"/>
                <a:cs typeface="Rod" pitchFamily="49" charset="-79"/>
              </a:rPr>
              <a:t>   </a:t>
            </a:r>
            <a:r>
              <a:rPr lang="ro-RO" sz="3200" b="1" dirty="0" smtClean="0">
                <a:solidFill>
                  <a:schemeClr val="tx2">
                    <a:shade val="75000"/>
                  </a:schemeClr>
                </a:solidFill>
                <a:latin typeface="Cambria" pitchFamily="18" charset="0"/>
                <a:ea typeface="+mn-ea"/>
                <a:cs typeface="Rod" pitchFamily="49" charset="-79"/>
              </a:rPr>
              <a:t>201</a:t>
            </a:r>
            <a:r>
              <a:rPr lang="en-US" sz="3200" b="1" dirty="0">
                <a:solidFill>
                  <a:schemeClr val="tx2">
                    <a:shade val="75000"/>
                  </a:schemeClr>
                </a:solidFill>
                <a:latin typeface="Cambria" pitchFamily="18" charset="0"/>
                <a:ea typeface="+mn-ea"/>
                <a:cs typeface="Rod" pitchFamily="49" charset="-79"/>
              </a:rPr>
              <a:t>5</a:t>
            </a:r>
            <a:r>
              <a:rPr lang="ro-RO" sz="3200" b="1" dirty="0" smtClean="0">
                <a:solidFill>
                  <a:schemeClr val="tx2">
                    <a:shade val="75000"/>
                  </a:schemeClr>
                </a:solidFill>
                <a:latin typeface="Cambria" pitchFamily="18" charset="0"/>
                <a:ea typeface="+mn-ea"/>
                <a:cs typeface="Rod" pitchFamily="49" charset="-79"/>
              </a:rPr>
              <a:t> </a:t>
            </a:r>
            <a:r>
              <a:rPr lang="ro-RO" sz="3200" b="1" dirty="0">
                <a:solidFill>
                  <a:schemeClr val="tx2">
                    <a:shade val="75000"/>
                  </a:schemeClr>
                </a:solidFill>
                <a:latin typeface="Cambria" pitchFamily="18" charset="0"/>
                <a:ea typeface="+mn-ea"/>
                <a:cs typeface="Rod" pitchFamily="49" charset="-79"/>
              </a:rPr>
              <a:t>- </a:t>
            </a:r>
            <a:r>
              <a:rPr lang="ro-RO" sz="3200" b="1" dirty="0" smtClean="0">
                <a:solidFill>
                  <a:schemeClr val="tx2">
                    <a:shade val="75000"/>
                  </a:schemeClr>
                </a:solidFill>
                <a:latin typeface="Cambria" pitchFamily="18" charset="0"/>
                <a:ea typeface="+mn-ea"/>
                <a:cs typeface="Rod" pitchFamily="49" charset="-79"/>
              </a:rPr>
              <a:t>201</a:t>
            </a:r>
            <a:r>
              <a:rPr lang="en-US" sz="3200" b="1" dirty="0">
                <a:solidFill>
                  <a:schemeClr val="tx2">
                    <a:shade val="75000"/>
                  </a:schemeClr>
                </a:solidFill>
                <a:latin typeface="Cambria" pitchFamily="18" charset="0"/>
                <a:ea typeface="+mn-ea"/>
                <a:cs typeface="Rod" pitchFamily="49" charset="-79"/>
              </a:rPr>
              <a:t>6</a:t>
            </a:r>
            <a:r>
              <a:rPr lang="en-US" b="1" dirty="0">
                <a:latin typeface="Garamond" pitchFamily="18" charset="0"/>
                <a:cs typeface="Rod" pitchFamily="49" charset="-79"/>
              </a:rPr>
              <a:t/>
            </a:r>
            <a:br>
              <a:rPr lang="en-US" b="1" dirty="0">
                <a:latin typeface="Garamond" pitchFamily="18" charset="0"/>
                <a:cs typeface="Rod" pitchFamily="49" charset="-79"/>
              </a:rPr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2667000"/>
            <a:ext cx="8458200" cy="2133600"/>
          </a:xfrm>
        </p:spPr>
        <p:txBody>
          <a:bodyPr>
            <a:normAutofit/>
          </a:bodyPr>
          <a:lstStyle/>
          <a:p>
            <a:r>
              <a:rPr lang="ro-RO" sz="3200" b="1" dirty="0">
                <a:latin typeface="Cambria" pitchFamily="18" charset="0"/>
                <a:cs typeface="Rod" pitchFamily="49" charset="-79"/>
              </a:rPr>
              <a:t>PRIORITĂŢI EDUCAŢIONALE ÎN EDUCAŢIA NON-FORMALĂ</a:t>
            </a:r>
            <a:endParaRPr lang="en-US" sz="3200" b="1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22680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Situații de reglementat – urgent!!!!!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o-RO" sz="2000" dirty="0" smtClean="0"/>
              <a:t>Respectarea tematicii concursurilor; </a:t>
            </a:r>
          </a:p>
          <a:p>
            <a:r>
              <a:rPr lang="ro-RO" sz="2000" dirty="0" smtClean="0"/>
              <a:t>Participarea elevilor la concursuri cu produsul solicitat ( obiect/ proiect/ prezentare </a:t>
            </a:r>
            <a:r>
              <a:rPr lang="ro-RO" sz="2000" dirty="0" err="1" smtClean="0"/>
              <a:t>powerpoint</a:t>
            </a:r>
            <a:r>
              <a:rPr lang="ro-RO" sz="2000" dirty="0" smtClean="0"/>
              <a:t> etc.) conform tematicii și cerințelor de realizare a acestuia). Temele sunt transmise anual. </a:t>
            </a:r>
          </a:p>
          <a:p>
            <a:r>
              <a:rPr lang="ro-RO" sz="2000" dirty="0" smtClean="0"/>
              <a:t>Echipajul este format strict din profesorul însoțitor (coordonator al echipajului) și elevii care s-au pregătit pentru concurs (cel mai bun echipaj/județ).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xmlns="" val="25583906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o-RO" sz="2400" b="1" dirty="0" smtClean="0">
                <a:latin typeface="Cambria" pitchFamily="18" charset="0"/>
              </a:rPr>
              <a:t>INSPECTOR GENERAL, </a:t>
            </a:r>
            <a:br>
              <a:rPr lang="ro-RO" sz="2400" b="1" dirty="0" smtClean="0">
                <a:latin typeface="Cambria" pitchFamily="18" charset="0"/>
              </a:rPr>
            </a:br>
            <a:r>
              <a:rPr lang="ro-RO" sz="2400" b="1" dirty="0" smtClean="0">
                <a:latin typeface="Cambria" pitchFamily="18" charset="0"/>
              </a:rPr>
              <a:t>RODICA DIANA CHERCIU</a:t>
            </a:r>
            <a:endParaRPr lang="en-US" sz="2400" b="1" dirty="0">
              <a:latin typeface="Cambria" pitchFamily="18" charset="0"/>
            </a:endParaRPr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>
            <a:off x="381000" y="1905000"/>
            <a:ext cx="8458200" cy="1143000"/>
          </a:xfrm>
        </p:spPr>
        <p:txBody>
          <a:bodyPr>
            <a:normAutofit/>
          </a:bodyPr>
          <a:lstStyle/>
          <a:p>
            <a:pPr algn="ctr"/>
            <a:r>
              <a:rPr lang="ro-RO" sz="4000" smtClean="0">
                <a:latin typeface="Cambria" pitchFamily="18" charset="0"/>
              </a:rPr>
              <a:t>SUCCES ȘI SPOR!</a:t>
            </a:r>
            <a:endParaRPr lang="en-US" sz="4000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222912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>
                <a:solidFill>
                  <a:schemeClr val="tx1"/>
                </a:solidFill>
                <a:latin typeface="Cambria" pitchFamily="18" charset="0"/>
                <a:cs typeface="Rod" pitchFamily="49" charset="-79"/>
              </a:rPr>
              <a:t>ACTE NORMATIVE</a:t>
            </a:r>
            <a:endParaRPr lang="en-US" dirty="0">
              <a:solidFill>
                <a:schemeClr val="tx1"/>
              </a:solidFill>
              <a:latin typeface="Cambr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algn="just">
              <a:buFont typeface="Wingdings" pitchFamily="2" charset="2"/>
              <a:buChar char="q"/>
              <a:defRPr/>
            </a:pPr>
            <a:r>
              <a:rPr lang="en-US" sz="5600" dirty="0">
                <a:solidFill>
                  <a:srgbClr val="FF0000"/>
                </a:solidFill>
                <a:latin typeface="Cambria" pitchFamily="18" charset="0"/>
                <a:cs typeface="Rod" pitchFamily="49" charset="-79"/>
              </a:rPr>
              <a:t>OM nr. 4624/2015(</a:t>
            </a:r>
            <a:r>
              <a:rPr lang="en-US" sz="5600" dirty="0" err="1">
                <a:solidFill>
                  <a:srgbClr val="FF0000"/>
                </a:solidFill>
                <a:latin typeface="Cambria" pitchFamily="18" charset="0"/>
                <a:cs typeface="Rod" pitchFamily="49" charset="-79"/>
              </a:rPr>
              <a:t>noul</a:t>
            </a:r>
            <a:r>
              <a:rPr lang="en-US" sz="5600" dirty="0">
                <a:solidFill>
                  <a:srgbClr val="FF0000"/>
                </a:solidFill>
                <a:latin typeface="Cambria" pitchFamily="18" charset="0"/>
                <a:cs typeface="Rod" pitchFamily="49" charset="-79"/>
              </a:rPr>
              <a:t> </a:t>
            </a:r>
            <a:r>
              <a:rPr lang="en-US" sz="5600" dirty="0" err="1">
                <a:solidFill>
                  <a:srgbClr val="FF0000"/>
                </a:solidFill>
                <a:latin typeface="Cambria" pitchFamily="18" charset="0"/>
                <a:cs typeface="Rod" pitchFamily="49" charset="-79"/>
              </a:rPr>
              <a:t>regulament</a:t>
            </a:r>
            <a:r>
              <a:rPr lang="en-US" sz="5600" dirty="0">
                <a:solidFill>
                  <a:srgbClr val="FF0000"/>
                </a:solidFill>
                <a:latin typeface="Cambria" pitchFamily="18" charset="0"/>
                <a:cs typeface="Rod" pitchFamily="49" charset="-79"/>
              </a:rPr>
              <a:t> de </a:t>
            </a:r>
            <a:r>
              <a:rPr lang="en-US" sz="5600" dirty="0" err="1">
                <a:solidFill>
                  <a:srgbClr val="FF0000"/>
                </a:solidFill>
                <a:latin typeface="Cambria" pitchFamily="18" charset="0"/>
                <a:cs typeface="Rod" pitchFamily="49" charset="-79"/>
              </a:rPr>
              <a:t>organizare</a:t>
            </a:r>
            <a:r>
              <a:rPr lang="en-US" sz="5600" dirty="0">
                <a:solidFill>
                  <a:srgbClr val="FF0000"/>
                </a:solidFill>
                <a:latin typeface="Cambria" pitchFamily="18" charset="0"/>
                <a:cs typeface="Rod" pitchFamily="49" charset="-79"/>
              </a:rPr>
              <a:t> </a:t>
            </a:r>
            <a:r>
              <a:rPr lang="ro-RO" sz="5600" dirty="0">
                <a:solidFill>
                  <a:srgbClr val="FF0000"/>
                </a:solidFill>
                <a:latin typeface="Cambria" pitchFamily="18" charset="0"/>
                <a:cs typeface="Rod" pitchFamily="49" charset="-79"/>
              </a:rPr>
              <a:t>și funcționare a palatelor și cluburilor copiilor)</a:t>
            </a:r>
            <a:r>
              <a:rPr lang="en-US" sz="5600" dirty="0">
                <a:solidFill>
                  <a:srgbClr val="FF0000"/>
                </a:solidFill>
                <a:latin typeface="Cambria" pitchFamily="18" charset="0"/>
                <a:cs typeface="Rod" pitchFamily="49" charset="-79"/>
              </a:rPr>
              <a:t> – </a:t>
            </a:r>
            <a:r>
              <a:rPr lang="en-US" sz="5600" dirty="0" err="1">
                <a:solidFill>
                  <a:srgbClr val="FF0000"/>
                </a:solidFill>
                <a:latin typeface="Cambria" pitchFamily="18" charset="0"/>
                <a:cs typeface="Rod" pitchFamily="49" charset="-79"/>
              </a:rPr>
              <a:t>privind</a:t>
            </a:r>
            <a:r>
              <a:rPr lang="ro-RO" sz="5600" dirty="0">
                <a:solidFill>
                  <a:srgbClr val="FF0000"/>
                </a:solidFill>
                <a:latin typeface="Cambria" pitchFamily="18" charset="0"/>
                <a:cs typeface="Rod" pitchFamily="49" charset="-79"/>
              </a:rPr>
              <a:t> </a:t>
            </a:r>
            <a:r>
              <a:rPr lang="en-US" sz="5600" dirty="0">
                <a:solidFill>
                  <a:srgbClr val="FF0000"/>
                </a:solidFill>
                <a:latin typeface="Cambria" pitchFamily="18" charset="0"/>
                <a:cs typeface="Rod" pitchFamily="49" charset="-79"/>
              </a:rPr>
              <a:t> </a:t>
            </a:r>
            <a:r>
              <a:rPr lang="en-US" sz="5600" dirty="0" err="1">
                <a:solidFill>
                  <a:srgbClr val="FF0000"/>
                </a:solidFill>
                <a:latin typeface="Cambria" pitchFamily="18" charset="0"/>
                <a:cs typeface="Rod" pitchFamily="49" charset="-79"/>
              </a:rPr>
              <a:t>modificarea</a:t>
            </a:r>
            <a:r>
              <a:rPr lang="en-US" sz="5600" dirty="0">
                <a:solidFill>
                  <a:srgbClr val="FF0000"/>
                </a:solidFill>
                <a:latin typeface="Cambria" pitchFamily="18" charset="0"/>
                <a:cs typeface="Rod" pitchFamily="49" charset="-79"/>
              </a:rPr>
              <a:t> </a:t>
            </a:r>
            <a:r>
              <a:rPr lang="en-US" sz="5600" dirty="0" err="1">
                <a:solidFill>
                  <a:srgbClr val="FF0000"/>
                </a:solidFill>
                <a:latin typeface="Cambria" pitchFamily="18" charset="0"/>
                <a:cs typeface="Rod" pitchFamily="49" charset="-79"/>
              </a:rPr>
              <a:t>Anexei</a:t>
            </a:r>
            <a:r>
              <a:rPr lang="en-US" sz="5600" dirty="0">
                <a:solidFill>
                  <a:srgbClr val="FF0000"/>
                </a:solidFill>
                <a:latin typeface="Cambria" pitchFamily="18" charset="0"/>
                <a:cs typeface="Rod" pitchFamily="49" charset="-79"/>
              </a:rPr>
              <a:t> nr. 1 la </a:t>
            </a:r>
            <a:r>
              <a:rPr lang="ro-RO" sz="5600" dirty="0">
                <a:solidFill>
                  <a:srgbClr val="FF0000"/>
                </a:solidFill>
                <a:latin typeface="Cambria" pitchFamily="18" charset="0"/>
                <a:cs typeface="Rod" pitchFamily="49" charset="-79"/>
              </a:rPr>
              <a:t>OM nr. 5567/2011</a:t>
            </a:r>
            <a:r>
              <a:rPr lang="en-US" sz="5600" dirty="0">
                <a:solidFill>
                  <a:srgbClr val="FF0000"/>
                </a:solidFill>
                <a:latin typeface="Cambria" pitchFamily="18" charset="0"/>
                <a:cs typeface="Rod" pitchFamily="49" charset="-79"/>
              </a:rPr>
              <a:t>;</a:t>
            </a:r>
            <a:r>
              <a:rPr lang="ro-RO" sz="5600" dirty="0">
                <a:solidFill>
                  <a:srgbClr val="FF0000"/>
                </a:solidFill>
                <a:latin typeface="Cambria" pitchFamily="18" charset="0"/>
                <a:cs typeface="Rod" pitchFamily="49" charset="-79"/>
              </a:rPr>
              <a:t> (MO nr. 599/7.08.2015)</a:t>
            </a:r>
            <a:endParaRPr lang="en-US" sz="5600" dirty="0">
              <a:solidFill>
                <a:srgbClr val="FF0000"/>
              </a:solidFill>
              <a:latin typeface="Cambria" pitchFamily="18" charset="0"/>
              <a:cs typeface="Rod" pitchFamily="49" charset="-79"/>
            </a:endParaRPr>
          </a:p>
          <a:p>
            <a:pPr algn="just">
              <a:buFont typeface="Wingdings" pitchFamily="2" charset="2"/>
              <a:buChar char="q"/>
              <a:defRPr/>
            </a:pPr>
            <a:r>
              <a:rPr lang="ro-RO" sz="5600" dirty="0">
                <a:latin typeface="Cambria" pitchFamily="18" charset="0"/>
                <a:cs typeface="Rod" pitchFamily="49" charset="-79"/>
              </a:rPr>
              <a:t>OM nr. 4865/16.08.2011 – privind stabilirea obligaţiei didactice pentru personalul de conducere;</a:t>
            </a:r>
          </a:p>
          <a:p>
            <a:pPr algn="just">
              <a:buFont typeface="Wingdings" pitchFamily="2" charset="2"/>
              <a:buChar char="q"/>
              <a:defRPr/>
            </a:pPr>
            <a:r>
              <a:rPr lang="ro-RO" sz="5600" dirty="0">
                <a:solidFill>
                  <a:srgbClr val="FF0000"/>
                </a:solidFill>
                <a:latin typeface="Cambria" pitchFamily="18" charset="0"/>
                <a:cs typeface="Rod" pitchFamily="49" charset="-79"/>
              </a:rPr>
              <a:t>OM nr. </a:t>
            </a:r>
            <a:r>
              <a:rPr lang="en-US" sz="5600" dirty="0">
                <a:solidFill>
                  <a:srgbClr val="FF0000"/>
                </a:solidFill>
                <a:latin typeface="Cambria" pitchFamily="18" charset="0"/>
                <a:cs typeface="Rod" pitchFamily="49" charset="-79"/>
              </a:rPr>
              <a:t>4496</a:t>
            </a:r>
            <a:r>
              <a:rPr lang="ro-RO" sz="5600" dirty="0">
                <a:solidFill>
                  <a:srgbClr val="FF0000"/>
                </a:solidFill>
                <a:latin typeface="Cambria" pitchFamily="18" charset="0"/>
                <a:cs typeface="Rod" pitchFamily="49" charset="-79"/>
              </a:rPr>
              <a:t>/201</a:t>
            </a:r>
            <a:r>
              <a:rPr lang="en-US" sz="5600" dirty="0">
                <a:solidFill>
                  <a:srgbClr val="FF0000"/>
                </a:solidFill>
                <a:latin typeface="Cambria" pitchFamily="18" charset="0"/>
                <a:cs typeface="Rod" pitchFamily="49" charset="-79"/>
              </a:rPr>
              <a:t>5</a:t>
            </a:r>
            <a:r>
              <a:rPr lang="ro-RO" sz="5600" dirty="0">
                <a:solidFill>
                  <a:srgbClr val="FF0000"/>
                </a:solidFill>
                <a:latin typeface="Cambria" pitchFamily="18" charset="0"/>
                <a:cs typeface="Rod" pitchFamily="49" charset="-79"/>
              </a:rPr>
              <a:t> – privind structura anului şcolar 201</a:t>
            </a:r>
            <a:r>
              <a:rPr lang="en-US" sz="5600" dirty="0">
                <a:solidFill>
                  <a:srgbClr val="FF0000"/>
                </a:solidFill>
                <a:latin typeface="Cambria" pitchFamily="18" charset="0"/>
                <a:cs typeface="Rod" pitchFamily="49" charset="-79"/>
              </a:rPr>
              <a:t>5</a:t>
            </a:r>
            <a:r>
              <a:rPr lang="ro-RO" sz="5600" dirty="0">
                <a:solidFill>
                  <a:srgbClr val="FF0000"/>
                </a:solidFill>
                <a:latin typeface="Cambria" pitchFamily="18" charset="0"/>
                <a:cs typeface="Rod" pitchFamily="49" charset="-79"/>
              </a:rPr>
              <a:t> – 201</a:t>
            </a:r>
            <a:r>
              <a:rPr lang="en-US" sz="5600" dirty="0">
                <a:solidFill>
                  <a:srgbClr val="FF0000"/>
                </a:solidFill>
                <a:latin typeface="Cambria" pitchFamily="18" charset="0"/>
                <a:cs typeface="Rod" pitchFamily="49" charset="-79"/>
              </a:rPr>
              <a:t>6</a:t>
            </a:r>
            <a:r>
              <a:rPr lang="ro-RO" sz="5600" dirty="0">
                <a:solidFill>
                  <a:srgbClr val="FF0000"/>
                </a:solidFill>
                <a:latin typeface="Cambria" pitchFamily="18" charset="0"/>
                <a:cs typeface="Rod" pitchFamily="49" charset="-79"/>
              </a:rPr>
              <a:t>;</a:t>
            </a:r>
          </a:p>
          <a:p>
            <a:pPr algn="just">
              <a:buFont typeface="Wingdings" pitchFamily="2" charset="2"/>
              <a:buChar char="q"/>
              <a:defRPr/>
            </a:pPr>
            <a:r>
              <a:rPr lang="ro-RO" sz="5600" dirty="0">
                <a:latin typeface="Cambria" pitchFamily="18" charset="0"/>
                <a:cs typeface="Rod" pitchFamily="49" charset="-79"/>
              </a:rPr>
              <a:t>OM nr. 5547/06.10.2011 – privind aprobarea Regulamentului de inspecție a unităților de învățământ preuniversitar;</a:t>
            </a:r>
          </a:p>
          <a:p>
            <a:pPr algn="just">
              <a:buFont typeface="Wingdings" pitchFamily="2" charset="2"/>
              <a:buChar char="q"/>
              <a:defRPr/>
            </a:pPr>
            <a:r>
              <a:rPr lang="ro-RO" sz="5600" dirty="0">
                <a:latin typeface="Cambria" pitchFamily="18" charset="0"/>
                <a:cs typeface="Rod" pitchFamily="49" charset="-79"/>
              </a:rPr>
              <a:t> </a:t>
            </a:r>
            <a:r>
              <a:rPr lang="en-US" sz="5600" dirty="0">
                <a:latin typeface="Cambria" pitchFamily="18" charset="0"/>
                <a:cs typeface="Rod" pitchFamily="49" charset="-79"/>
              </a:rPr>
              <a:t>ORDIN   Nr. 946/04.06.2005</a:t>
            </a:r>
            <a:r>
              <a:rPr lang="ro-RO" sz="5600" dirty="0">
                <a:latin typeface="Cambria" pitchFamily="18" charset="0"/>
                <a:cs typeface="Rod" pitchFamily="49" charset="-79"/>
              </a:rPr>
              <a:t> - </a:t>
            </a:r>
            <a:r>
              <a:rPr lang="en-US" sz="5600" dirty="0" err="1">
                <a:latin typeface="Cambria" pitchFamily="18" charset="0"/>
                <a:cs typeface="Rod" pitchFamily="49" charset="-79"/>
              </a:rPr>
              <a:t>pentru</a:t>
            </a:r>
            <a:r>
              <a:rPr lang="en-US" sz="5600" dirty="0">
                <a:latin typeface="Cambria" pitchFamily="18" charset="0"/>
                <a:cs typeface="Rod" pitchFamily="49" charset="-79"/>
              </a:rPr>
              <a:t> </a:t>
            </a:r>
            <a:r>
              <a:rPr lang="en-US" sz="5600" dirty="0" err="1">
                <a:latin typeface="Cambria" pitchFamily="18" charset="0"/>
                <a:cs typeface="Rod" pitchFamily="49" charset="-79"/>
              </a:rPr>
              <a:t>aprobarea</a:t>
            </a:r>
            <a:r>
              <a:rPr lang="en-US" sz="5600" dirty="0">
                <a:latin typeface="Cambria" pitchFamily="18" charset="0"/>
                <a:cs typeface="Rod" pitchFamily="49" charset="-79"/>
              </a:rPr>
              <a:t> </a:t>
            </a:r>
            <a:r>
              <a:rPr lang="en-US" sz="5600" dirty="0" err="1">
                <a:latin typeface="Cambria" pitchFamily="18" charset="0"/>
                <a:cs typeface="Rod" pitchFamily="49" charset="-79"/>
              </a:rPr>
              <a:t>Codului</a:t>
            </a:r>
            <a:r>
              <a:rPr lang="en-US" sz="5600" dirty="0">
                <a:latin typeface="Cambria" pitchFamily="18" charset="0"/>
                <a:cs typeface="Rod" pitchFamily="49" charset="-79"/>
              </a:rPr>
              <a:t> </a:t>
            </a:r>
            <a:r>
              <a:rPr lang="en-US" sz="5600" dirty="0" err="1">
                <a:latin typeface="Cambria" pitchFamily="18" charset="0"/>
                <a:cs typeface="Rod" pitchFamily="49" charset="-79"/>
              </a:rPr>
              <a:t>controlului</a:t>
            </a:r>
            <a:r>
              <a:rPr lang="en-US" sz="5600" dirty="0">
                <a:latin typeface="Cambria" pitchFamily="18" charset="0"/>
                <a:cs typeface="Rod" pitchFamily="49" charset="-79"/>
              </a:rPr>
              <a:t> intern, </a:t>
            </a:r>
            <a:r>
              <a:rPr lang="en-US" sz="5600" dirty="0" err="1">
                <a:latin typeface="Cambria" pitchFamily="18" charset="0"/>
                <a:cs typeface="Rod" pitchFamily="49" charset="-79"/>
              </a:rPr>
              <a:t>cuprinzând</a:t>
            </a:r>
            <a:r>
              <a:rPr lang="en-US" sz="5600" dirty="0">
                <a:latin typeface="Cambria" pitchFamily="18" charset="0"/>
                <a:cs typeface="Rod" pitchFamily="49" charset="-79"/>
              </a:rPr>
              <a:t> </a:t>
            </a:r>
            <a:r>
              <a:rPr lang="en-US" sz="5600" dirty="0" err="1">
                <a:latin typeface="Cambria" pitchFamily="18" charset="0"/>
                <a:cs typeface="Rod" pitchFamily="49" charset="-79"/>
              </a:rPr>
              <a:t>standardele</a:t>
            </a:r>
            <a:r>
              <a:rPr lang="en-US" sz="5600" dirty="0">
                <a:latin typeface="Cambria" pitchFamily="18" charset="0"/>
                <a:cs typeface="Rod" pitchFamily="49" charset="-79"/>
              </a:rPr>
              <a:t> de management/control intern la </a:t>
            </a:r>
            <a:r>
              <a:rPr lang="en-US" sz="5600" dirty="0" err="1">
                <a:latin typeface="Cambria" pitchFamily="18" charset="0"/>
                <a:cs typeface="Rod" pitchFamily="49" charset="-79"/>
              </a:rPr>
              <a:t>entităţile</a:t>
            </a:r>
            <a:r>
              <a:rPr lang="en-US" sz="5600" dirty="0">
                <a:latin typeface="Cambria" pitchFamily="18" charset="0"/>
                <a:cs typeface="Rod" pitchFamily="49" charset="-79"/>
              </a:rPr>
              <a:t> </a:t>
            </a:r>
            <a:r>
              <a:rPr lang="en-US" sz="5600" dirty="0" err="1">
                <a:latin typeface="Cambria" pitchFamily="18" charset="0"/>
                <a:cs typeface="Rod" pitchFamily="49" charset="-79"/>
              </a:rPr>
              <a:t>publice</a:t>
            </a:r>
            <a:r>
              <a:rPr lang="en-US" sz="5600" dirty="0">
                <a:latin typeface="Cambria" pitchFamily="18" charset="0"/>
                <a:cs typeface="Rod" pitchFamily="49" charset="-79"/>
              </a:rPr>
              <a:t> </a:t>
            </a:r>
            <a:r>
              <a:rPr lang="en-US" sz="5600" dirty="0" err="1">
                <a:latin typeface="Cambria" pitchFamily="18" charset="0"/>
                <a:cs typeface="Rod" pitchFamily="49" charset="-79"/>
              </a:rPr>
              <a:t>şi</a:t>
            </a:r>
            <a:r>
              <a:rPr lang="en-US" sz="5600" dirty="0">
                <a:latin typeface="Cambria" pitchFamily="18" charset="0"/>
                <a:cs typeface="Rod" pitchFamily="49" charset="-79"/>
              </a:rPr>
              <a:t> </a:t>
            </a:r>
            <a:r>
              <a:rPr lang="en-US" sz="5600" dirty="0" err="1">
                <a:latin typeface="Cambria" pitchFamily="18" charset="0"/>
                <a:cs typeface="Rod" pitchFamily="49" charset="-79"/>
              </a:rPr>
              <a:t>pentru</a:t>
            </a:r>
            <a:r>
              <a:rPr lang="en-US" sz="5600" dirty="0">
                <a:latin typeface="Cambria" pitchFamily="18" charset="0"/>
                <a:cs typeface="Rod" pitchFamily="49" charset="-79"/>
              </a:rPr>
              <a:t> </a:t>
            </a:r>
            <a:r>
              <a:rPr lang="en-US" sz="5600" dirty="0" err="1">
                <a:latin typeface="Cambria" pitchFamily="18" charset="0"/>
                <a:cs typeface="Rod" pitchFamily="49" charset="-79"/>
              </a:rPr>
              <a:t>dezvoltarea</a:t>
            </a:r>
            <a:r>
              <a:rPr lang="en-US" sz="5600" dirty="0">
                <a:latin typeface="Cambria" pitchFamily="18" charset="0"/>
                <a:cs typeface="Rod" pitchFamily="49" charset="-79"/>
              </a:rPr>
              <a:t> </a:t>
            </a:r>
            <a:r>
              <a:rPr lang="en-US" sz="5600" dirty="0" err="1">
                <a:latin typeface="Cambria" pitchFamily="18" charset="0"/>
                <a:cs typeface="Rod" pitchFamily="49" charset="-79"/>
              </a:rPr>
              <a:t>sistemelor</a:t>
            </a:r>
            <a:r>
              <a:rPr lang="en-US" sz="5600" dirty="0">
                <a:latin typeface="Cambria" pitchFamily="18" charset="0"/>
                <a:cs typeface="Rod" pitchFamily="49" charset="-79"/>
              </a:rPr>
              <a:t> de control managerial</a:t>
            </a:r>
            <a:r>
              <a:rPr lang="ro-RO" sz="5600" dirty="0">
                <a:latin typeface="Cambria" pitchFamily="18" charset="0"/>
                <a:cs typeface="Rod" pitchFamily="49" charset="-79"/>
              </a:rPr>
              <a:t>;</a:t>
            </a:r>
            <a:endParaRPr lang="en-US" sz="5600" dirty="0">
              <a:latin typeface="Cambria" pitchFamily="18" charset="0"/>
              <a:cs typeface="Rod" pitchFamily="49" charset="-79"/>
            </a:endParaRPr>
          </a:p>
          <a:p>
            <a:pPr algn="just">
              <a:buFont typeface="Wingdings" pitchFamily="2" charset="2"/>
              <a:buChar char="q"/>
              <a:defRPr/>
            </a:pPr>
            <a:r>
              <a:rPr lang="ro-RO" sz="5600" dirty="0">
                <a:latin typeface="Cambria" pitchFamily="18" charset="0"/>
                <a:cs typeface="Rod" pitchFamily="49" charset="-79"/>
              </a:rPr>
              <a:t>OM nr. </a:t>
            </a:r>
            <a:r>
              <a:rPr lang="en-US" sz="5600" dirty="0">
                <a:latin typeface="Cambria" pitchFamily="18" charset="0"/>
                <a:cs typeface="Rod" pitchFamily="49" charset="-79"/>
              </a:rPr>
              <a:t>6143/01.11.2011 </a:t>
            </a:r>
            <a:r>
              <a:rPr lang="vi-VN" sz="5600" dirty="0">
                <a:latin typeface="Cambria" pitchFamily="18" charset="0"/>
                <a:cs typeface="Rod" pitchFamily="49" charset="-79"/>
              </a:rPr>
              <a:t>privind aprobarea Metodologiei de evaluare anuală a activităţii personalului didactic şi didactic auxiliar</a:t>
            </a:r>
            <a:r>
              <a:rPr lang="ro-RO" sz="5600" dirty="0">
                <a:latin typeface="Cambria" pitchFamily="18" charset="0"/>
                <a:cs typeface="Rod" pitchFamily="49" charset="-79"/>
              </a:rPr>
              <a:t>.</a:t>
            </a:r>
            <a:endParaRPr lang="en-US" sz="5600" dirty="0">
              <a:latin typeface="Cambria" pitchFamily="18" charset="0"/>
              <a:cs typeface="Rod" pitchFamily="49" charset="-79"/>
            </a:endParaRPr>
          </a:p>
          <a:p>
            <a:pPr algn="just">
              <a:buFont typeface="Wingdings" pitchFamily="2" charset="2"/>
              <a:buChar char="q"/>
              <a:defRPr/>
            </a:pPr>
            <a:r>
              <a:rPr lang="en-US" sz="5600" dirty="0">
                <a:latin typeface="Cambria" pitchFamily="18" charset="0"/>
                <a:cs typeface="Rod" pitchFamily="49" charset="-79"/>
              </a:rPr>
              <a:t>OM. Nr. 3060/03.02.2014 </a:t>
            </a:r>
            <a:r>
              <a:rPr lang="vi-VN" sz="5600" dirty="0">
                <a:latin typeface="Cambria" pitchFamily="18" charset="0"/>
                <a:cs typeface="Rod" pitchFamily="49" charset="-79"/>
              </a:rPr>
              <a:t>privind aprobarea Condiţiilor de organizare a taberelor, excursiilor, expediţiilor şi a altor activităţi de timp liber în sistemul de învăţământ preuniversitar</a:t>
            </a:r>
            <a:r>
              <a:rPr lang="ro-RO" sz="5600" dirty="0">
                <a:latin typeface="Cambria" pitchFamily="18" charset="0"/>
                <a:cs typeface="Rod" pitchFamily="49" charset="-79"/>
              </a:rPr>
              <a:t>; </a:t>
            </a:r>
          </a:p>
          <a:p>
            <a:pPr algn="just">
              <a:buFont typeface="Wingdings" pitchFamily="2" charset="2"/>
              <a:buChar char="q"/>
              <a:defRPr/>
            </a:pPr>
            <a:r>
              <a:rPr lang="ro-RO" sz="5600" dirty="0">
                <a:solidFill>
                  <a:srgbClr val="FF0000"/>
                </a:solidFill>
                <a:latin typeface="Cambria" pitchFamily="18" charset="0"/>
                <a:cs typeface="Rod" pitchFamily="49" charset="-79"/>
              </a:rPr>
              <a:t>OM. nr. 5115/2014 – Regulamentul de organizare și funcționare a </a:t>
            </a:r>
            <a:r>
              <a:rPr lang="ro-RO" sz="5600" dirty="0" err="1" smtClean="0">
                <a:solidFill>
                  <a:srgbClr val="FF0000"/>
                </a:solidFill>
                <a:latin typeface="Cambria" pitchFamily="18" charset="0"/>
                <a:cs typeface="Rod" pitchFamily="49" charset="-79"/>
              </a:rPr>
              <a:t>unitățilo</a:t>
            </a:r>
            <a:r>
              <a:rPr lang="en-US" sz="5600" dirty="0" smtClean="0">
                <a:solidFill>
                  <a:srgbClr val="FF0000"/>
                </a:solidFill>
                <a:latin typeface="Cambria" pitchFamily="18" charset="0"/>
                <a:cs typeface="Rod" pitchFamily="49" charset="-79"/>
              </a:rPr>
              <a:t>r</a:t>
            </a:r>
            <a:r>
              <a:rPr lang="ro-RO" sz="5600" dirty="0" smtClean="0">
                <a:solidFill>
                  <a:srgbClr val="FF0000"/>
                </a:solidFill>
                <a:latin typeface="Cambria" pitchFamily="18" charset="0"/>
                <a:cs typeface="Rod" pitchFamily="49" charset="-79"/>
              </a:rPr>
              <a:t> </a:t>
            </a:r>
            <a:r>
              <a:rPr lang="ro-RO" sz="5600" dirty="0">
                <a:solidFill>
                  <a:srgbClr val="FF0000"/>
                </a:solidFill>
                <a:latin typeface="Cambria" pitchFamily="18" charset="0"/>
                <a:cs typeface="Rod" pitchFamily="49" charset="-79"/>
              </a:rPr>
              <a:t>de învățământ preuniversitar</a:t>
            </a:r>
          </a:p>
          <a:p>
            <a:pPr algn="just">
              <a:buFont typeface="Wingdings" pitchFamily="2" charset="2"/>
              <a:buChar char="q"/>
              <a:defRPr/>
            </a:pPr>
            <a:r>
              <a:rPr lang="ro-RO" sz="5600" dirty="0">
                <a:solidFill>
                  <a:srgbClr val="FF0000"/>
                </a:solidFill>
                <a:latin typeface="Cambria" pitchFamily="18" charset="0"/>
                <a:cs typeface="Rod" pitchFamily="49" charset="-79"/>
              </a:rPr>
              <a:t>OM. nr.4995/19.08.2015 – privind indemnizația de conducere</a:t>
            </a:r>
            <a:r>
              <a:rPr lang="ro-RO" sz="5600" dirty="0" smtClean="0">
                <a:solidFill>
                  <a:srgbClr val="FF0000"/>
                </a:solidFill>
                <a:latin typeface="Cambria" pitchFamily="18" charset="0"/>
                <a:cs typeface="Rod" pitchFamily="49" charset="-79"/>
              </a:rPr>
              <a:t>.</a:t>
            </a:r>
            <a:endParaRPr lang="en-US" sz="5600" dirty="0" smtClean="0">
              <a:solidFill>
                <a:srgbClr val="FF0000"/>
              </a:solidFill>
              <a:latin typeface="Cambria" pitchFamily="18" charset="0"/>
              <a:cs typeface="Rod" pitchFamily="49" charset="-79"/>
            </a:endParaRPr>
          </a:p>
          <a:p>
            <a:pPr algn="just">
              <a:buFont typeface="Wingdings" pitchFamily="2" charset="2"/>
              <a:buChar char="q"/>
              <a:defRPr/>
            </a:pPr>
            <a:r>
              <a:rPr lang="en-US" sz="5600" dirty="0" smtClean="0">
                <a:solidFill>
                  <a:srgbClr val="FF0000"/>
                </a:solidFill>
                <a:latin typeface="Cambria" pitchFamily="18" charset="0"/>
                <a:cs typeface="Rod" pitchFamily="49" charset="-79"/>
              </a:rPr>
              <a:t>OM nr. 4716/2015 – </a:t>
            </a:r>
            <a:r>
              <a:rPr lang="en-US" sz="5600" dirty="0" err="1" smtClean="0">
                <a:solidFill>
                  <a:srgbClr val="FF0000"/>
                </a:solidFill>
                <a:latin typeface="Cambria" pitchFamily="18" charset="0"/>
                <a:cs typeface="Rod" pitchFamily="49" charset="-79"/>
              </a:rPr>
              <a:t>privind</a:t>
            </a:r>
            <a:r>
              <a:rPr lang="en-US" sz="5600" dirty="0" smtClean="0">
                <a:solidFill>
                  <a:srgbClr val="FF0000"/>
                </a:solidFill>
                <a:latin typeface="Cambria" pitchFamily="18" charset="0"/>
                <a:cs typeface="Rod" pitchFamily="49" charset="-79"/>
              </a:rPr>
              <a:t> </a:t>
            </a:r>
            <a:r>
              <a:rPr lang="en-US" sz="5600" dirty="0" err="1" smtClean="0">
                <a:solidFill>
                  <a:srgbClr val="FF0000"/>
                </a:solidFill>
                <a:latin typeface="Cambria" pitchFamily="18" charset="0"/>
                <a:cs typeface="Rod" pitchFamily="49" charset="-79"/>
              </a:rPr>
              <a:t>metodologia</a:t>
            </a:r>
            <a:r>
              <a:rPr lang="en-US" sz="5600" dirty="0" smtClean="0">
                <a:solidFill>
                  <a:srgbClr val="FF0000"/>
                </a:solidFill>
                <a:latin typeface="Cambria" pitchFamily="18" charset="0"/>
                <a:cs typeface="Rod" pitchFamily="49" charset="-79"/>
              </a:rPr>
              <a:t> de </a:t>
            </a:r>
            <a:r>
              <a:rPr lang="en-US" sz="5600" dirty="0" err="1" smtClean="0">
                <a:solidFill>
                  <a:srgbClr val="FF0000"/>
                </a:solidFill>
                <a:latin typeface="Cambria" pitchFamily="18" charset="0"/>
                <a:cs typeface="Rod" pitchFamily="49" charset="-79"/>
              </a:rPr>
              <a:t>evaluare</a:t>
            </a:r>
            <a:r>
              <a:rPr lang="en-US" sz="5600" dirty="0" smtClean="0">
                <a:solidFill>
                  <a:srgbClr val="FF0000"/>
                </a:solidFill>
                <a:latin typeface="Cambria" pitchFamily="18" charset="0"/>
                <a:cs typeface="Rod" pitchFamily="49" charset="-79"/>
              </a:rPr>
              <a:t> a </a:t>
            </a:r>
            <a:r>
              <a:rPr lang="en-US" sz="5600" dirty="0" err="1" smtClean="0">
                <a:solidFill>
                  <a:srgbClr val="FF0000"/>
                </a:solidFill>
                <a:latin typeface="Cambria" pitchFamily="18" charset="0"/>
                <a:cs typeface="Rod" pitchFamily="49" charset="-79"/>
              </a:rPr>
              <a:t>insoectorilor</a:t>
            </a:r>
            <a:r>
              <a:rPr lang="en-US" sz="5600" dirty="0" smtClean="0">
                <a:solidFill>
                  <a:srgbClr val="FF0000"/>
                </a:solidFill>
                <a:latin typeface="Cambria" pitchFamily="18" charset="0"/>
                <a:cs typeface="Rod" pitchFamily="49" charset="-79"/>
              </a:rPr>
              <a:t> </a:t>
            </a:r>
            <a:r>
              <a:rPr lang="ro-RO" sz="5600" dirty="0" smtClean="0">
                <a:solidFill>
                  <a:srgbClr val="FF0000"/>
                </a:solidFill>
                <a:latin typeface="Cambria" pitchFamily="18" charset="0"/>
                <a:cs typeface="Rod" pitchFamily="49" charset="-79"/>
              </a:rPr>
              <a:t>școlari (intră în </a:t>
            </a:r>
            <a:r>
              <a:rPr lang="ro-RO" sz="5600" dirty="0" err="1" smtClean="0">
                <a:solidFill>
                  <a:srgbClr val="FF0000"/>
                </a:solidFill>
                <a:latin typeface="Cambria" pitchFamily="18" charset="0"/>
                <a:cs typeface="Rod" pitchFamily="49" charset="-79"/>
              </a:rPr>
              <a:t>vogoare</a:t>
            </a:r>
            <a:r>
              <a:rPr lang="ro-RO" sz="5600" dirty="0" smtClean="0">
                <a:solidFill>
                  <a:srgbClr val="FF0000"/>
                </a:solidFill>
                <a:latin typeface="Cambria" pitchFamily="18" charset="0"/>
                <a:cs typeface="Rod" pitchFamily="49" charset="-79"/>
              </a:rPr>
              <a:t> </a:t>
            </a:r>
            <a:r>
              <a:rPr lang="ro-RO" sz="5600" dirty="0" err="1" smtClean="0">
                <a:solidFill>
                  <a:srgbClr val="FF0000"/>
                </a:solidFill>
                <a:latin typeface="Cambria" pitchFamily="18" charset="0"/>
                <a:cs typeface="Rod" pitchFamily="49" charset="-79"/>
              </a:rPr>
              <a:t>în</a:t>
            </a:r>
            <a:r>
              <a:rPr lang="ro-RO" sz="5600" dirty="0" smtClean="0">
                <a:solidFill>
                  <a:srgbClr val="FF0000"/>
                </a:solidFill>
                <a:latin typeface="Cambria" pitchFamily="18" charset="0"/>
                <a:cs typeface="Rod" pitchFamily="49" charset="-79"/>
              </a:rPr>
              <a:t> anul școlar 2016- 1017). </a:t>
            </a:r>
            <a:endParaRPr lang="ro-RO" sz="5600" dirty="0">
              <a:solidFill>
                <a:srgbClr val="FF0000"/>
              </a:solidFill>
              <a:latin typeface="Cambria" pitchFamily="18" charset="0"/>
              <a:cs typeface="Rod" pitchFamily="49" charset="-79"/>
            </a:endParaRPr>
          </a:p>
          <a:p>
            <a:pPr algn="just">
              <a:buFont typeface="Wingdings" pitchFamily="2" charset="2"/>
              <a:buChar char="q"/>
              <a:defRPr/>
            </a:pPr>
            <a:r>
              <a:rPr lang="ro-RO" sz="5600" b="1" dirty="0">
                <a:latin typeface="Cambria" pitchFamily="18" charset="0"/>
                <a:cs typeface="Rod" pitchFamily="49" charset="-79"/>
              </a:rPr>
              <a:t>PROIECTE DE ACTE NORMATIVE- postate pe </a:t>
            </a:r>
            <a:r>
              <a:rPr lang="ro-RO" sz="5600" b="1" dirty="0" err="1">
                <a:latin typeface="Cambria" pitchFamily="18" charset="0"/>
                <a:cs typeface="Rod" pitchFamily="49" charset="-79"/>
                <a:hlinkClick r:id="rId2"/>
              </a:rPr>
              <a:t>www.edu.ro</a:t>
            </a:r>
            <a:r>
              <a:rPr lang="ro-RO" sz="5600" b="1" dirty="0">
                <a:latin typeface="Cambria" pitchFamily="18" charset="0"/>
                <a:cs typeface="Rod" pitchFamily="49" charset="-79"/>
              </a:rPr>
              <a:t> – dezbatere publică (Toate propunerile vor fi trimise dlui dir. Adrian Bărbulescu – </a:t>
            </a:r>
            <a:r>
              <a:rPr lang="ro-RO" sz="5600" b="1" dirty="0" err="1">
                <a:latin typeface="Cambria" pitchFamily="18" charset="0"/>
                <a:cs typeface="Rod" pitchFamily="49" charset="-79"/>
                <a:hlinkClick r:id="rId3"/>
              </a:rPr>
              <a:t>barbulescu.adrian</a:t>
            </a:r>
            <a:r>
              <a:rPr lang="ro-RO" sz="5600" b="1" dirty="0">
                <a:latin typeface="Cambria" pitchFamily="18" charset="0"/>
                <a:cs typeface="Rod" pitchFamily="49" charset="-79"/>
                <a:hlinkClick r:id="rId3"/>
              </a:rPr>
              <a:t>@</a:t>
            </a:r>
            <a:r>
              <a:rPr lang="ro-RO" sz="5600" b="1" dirty="0" err="1">
                <a:latin typeface="Cambria" pitchFamily="18" charset="0"/>
                <a:cs typeface="Rod" pitchFamily="49" charset="-79"/>
                <a:hlinkClick r:id="rId3"/>
              </a:rPr>
              <a:t>medu.edu.ro</a:t>
            </a:r>
            <a:r>
              <a:rPr lang="ro-RO" sz="5600" b="1" dirty="0">
                <a:latin typeface="Cambria" pitchFamily="18" charset="0"/>
                <a:cs typeface="Rod" pitchFamily="49" charset="-79"/>
              </a:rPr>
              <a:t>) – TERMEN 14 septembrie 2015</a:t>
            </a:r>
          </a:p>
          <a:p>
            <a:pPr algn="just">
              <a:buFontTx/>
              <a:buChar char="-"/>
              <a:defRPr/>
            </a:pPr>
            <a:r>
              <a:rPr lang="ro-RO" sz="5600" dirty="0">
                <a:latin typeface="Cambria" pitchFamily="18" charset="0"/>
                <a:cs typeface="Rod" pitchFamily="49" charset="-79"/>
              </a:rPr>
              <a:t>- Metodologia de evaluare anuală a activității directorilor</a:t>
            </a:r>
          </a:p>
          <a:p>
            <a:pPr algn="just">
              <a:buFontTx/>
              <a:buChar char="-"/>
              <a:defRPr/>
            </a:pPr>
            <a:r>
              <a:rPr lang="ro-RO" sz="5600" dirty="0">
                <a:latin typeface="Cambria" pitchFamily="18" charset="0"/>
                <a:cs typeface="Rod" pitchFamily="49" charset="-79"/>
              </a:rPr>
              <a:t>- Metodologia de ocupare a funcției de director</a:t>
            </a:r>
          </a:p>
          <a:p>
            <a:pPr marL="0" indent="0">
              <a:buNone/>
              <a:defRPr/>
            </a:pPr>
            <a:r>
              <a:rPr lang="vi-VN" sz="6400" b="1" dirty="0">
                <a:latin typeface="Garamond" pitchFamily="18" charset="0"/>
                <a:cs typeface="Rod" pitchFamily="49" charset="-79"/>
              </a:rPr>
              <a:t/>
            </a:r>
            <a:br>
              <a:rPr lang="vi-VN" sz="6400" b="1" dirty="0">
                <a:latin typeface="Garamond" pitchFamily="18" charset="0"/>
                <a:cs typeface="Rod" pitchFamily="49" charset="-79"/>
              </a:rPr>
            </a:br>
            <a:endParaRPr lang="en-US" sz="6400" b="1" dirty="0">
              <a:latin typeface="Garamond" pitchFamily="18" charset="0"/>
              <a:cs typeface="Rod" pitchFamily="49" charset="-79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915980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b="1" dirty="0">
                <a:latin typeface="Cambria" pitchFamily="18" charset="0"/>
              </a:rPr>
              <a:t>INSPECTORUL EDUCATIV </a:t>
            </a:r>
            <a:r>
              <a:rPr lang="en-US" b="1" dirty="0" smtClean="0">
                <a:latin typeface="Cambria" pitchFamily="18" charset="0"/>
              </a:rPr>
              <a:t>- </a:t>
            </a:r>
            <a:r>
              <a:rPr lang="ro-RO" b="1" dirty="0" smtClean="0">
                <a:latin typeface="Cambria" pitchFamily="18" charset="0"/>
              </a:rPr>
              <a:t>DOCUMENTE</a:t>
            </a:r>
            <a:endParaRPr lang="en-US" b="1" dirty="0">
              <a:latin typeface="Cambr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285750" indent="-285750">
              <a:buFont typeface="Wingdings" pitchFamily="2" charset="2"/>
              <a:buChar char="q"/>
              <a:defRPr/>
            </a:pPr>
            <a:r>
              <a:rPr lang="ro-RO" dirty="0">
                <a:latin typeface="Cambria" pitchFamily="18" charset="0"/>
              </a:rPr>
              <a:t>Strategia de dezvoltare a învățământului la nivel județean – componenta educație non-formală (unități de învățământ, palat și cluburi ale copiilor).</a:t>
            </a:r>
          </a:p>
          <a:p>
            <a:pPr marL="285750" indent="-285750">
              <a:buFont typeface="Wingdings" pitchFamily="2" charset="2"/>
              <a:buChar char="q"/>
              <a:defRPr/>
            </a:pPr>
            <a:r>
              <a:rPr lang="ro-RO" dirty="0">
                <a:latin typeface="Cambria" pitchFamily="18" charset="0"/>
              </a:rPr>
              <a:t>Baze de date </a:t>
            </a:r>
          </a:p>
          <a:p>
            <a:pPr marL="0" indent="0">
              <a:buNone/>
              <a:defRPr/>
            </a:pPr>
            <a:r>
              <a:rPr lang="ro-RO" dirty="0" smtClean="0">
                <a:latin typeface="Cambria" pitchFamily="18" charset="0"/>
              </a:rPr>
              <a:t>  - metodiști </a:t>
            </a:r>
            <a:r>
              <a:rPr lang="ro-RO" dirty="0">
                <a:latin typeface="Cambria" pitchFamily="18" charset="0"/>
              </a:rPr>
              <a:t>(rețele de metodiști specializate pe diferite tipuri de educație; atribuții de monitorizare - evaluare); </a:t>
            </a:r>
          </a:p>
          <a:p>
            <a:pPr marL="0" indent="0">
              <a:buNone/>
              <a:defRPr/>
            </a:pPr>
            <a:r>
              <a:rPr lang="ro-RO" dirty="0" smtClean="0">
                <a:latin typeface="Cambria" pitchFamily="18" charset="0"/>
              </a:rPr>
              <a:t>  -   </a:t>
            </a:r>
            <a:r>
              <a:rPr lang="ro-RO" dirty="0">
                <a:latin typeface="Cambria" pitchFamily="18" charset="0"/>
              </a:rPr>
              <a:t>programe </a:t>
            </a:r>
            <a:r>
              <a:rPr lang="ro-RO" dirty="0" smtClean="0">
                <a:latin typeface="Cambria" pitchFamily="18" charset="0"/>
              </a:rPr>
              <a:t>internaționale, naționale</a:t>
            </a:r>
            <a:r>
              <a:rPr lang="ro-RO" dirty="0">
                <a:latin typeface="Cambria" pitchFamily="18" charset="0"/>
              </a:rPr>
              <a:t>, </a:t>
            </a:r>
            <a:r>
              <a:rPr lang="ro-RO" dirty="0" smtClean="0">
                <a:latin typeface="Cambria" pitchFamily="18" charset="0"/>
              </a:rPr>
              <a:t>județene </a:t>
            </a:r>
            <a:r>
              <a:rPr lang="ro-RO" dirty="0">
                <a:latin typeface="Cambria" pitchFamily="18" charset="0"/>
              </a:rPr>
              <a:t>proprii, parteneriale</a:t>
            </a:r>
            <a:r>
              <a:rPr lang="ro-RO" dirty="0" smtClean="0">
                <a:latin typeface="Cambria" pitchFamily="18" charset="0"/>
              </a:rPr>
              <a:t>;</a:t>
            </a:r>
            <a:endParaRPr lang="en-US" dirty="0" smtClean="0">
              <a:latin typeface="Cambria" pitchFamily="18" charset="0"/>
            </a:endParaRPr>
          </a:p>
          <a:p>
            <a:pPr marL="0" indent="0">
              <a:buNone/>
              <a:defRPr/>
            </a:pPr>
            <a:r>
              <a:rPr lang="en-US" dirty="0">
                <a:latin typeface="Cambria" pitchFamily="18" charset="0"/>
              </a:rPr>
              <a:t>  </a:t>
            </a:r>
            <a:r>
              <a:rPr lang="en-US" dirty="0" smtClean="0">
                <a:latin typeface="Cambria" pitchFamily="18" charset="0"/>
              </a:rPr>
              <a:t> - </a:t>
            </a:r>
            <a:r>
              <a:rPr lang="en-US" dirty="0" err="1" smtClean="0">
                <a:latin typeface="Cambria" pitchFamily="18" charset="0"/>
              </a:rPr>
              <a:t>rapoarte</a:t>
            </a:r>
            <a:r>
              <a:rPr lang="en-US" dirty="0" smtClean="0">
                <a:latin typeface="Cambria" pitchFamily="18" charset="0"/>
              </a:rPr>
              <a:t>, m</a:t>
            </a:r>
            <a:r>
              <a:rPr lang="ro-RO" dirty="0" smtClean="0">
                <a:latin typeface="Cambria" pitchFamily="18" charset="0"/>
              </a:rPr>
              <a:t>ă</a:t>
            </a:r>
            <a:r>
              <a:rPr lang="en-US" dirty="0" err="1" smtClean="0">
                <a:latin typeface="Cambria" pitchFamily="18" charset="0"/>
              </a:rPr>
              <a:t>suri</a:t>
            </a:r>
            <a:r>
              <a:rPr lang="en-US" dirty="0" smtClean="0">
                <a:latin typeface="Cambria" pitchFamily="18" charset="0"/>
              </a:rPr>
              <a:t> de </a:t>
            </a:r>
            <a:r>
              <a:rPr lang="ro-RO" dirty="0" smtClean="0">
                <a:latin typeface="Cambria" pitchFamily="18" charset="0"/>
              </a:rPr>
              <a:t> îmbunătățire/corecție/dezvoltare; </a:t>
            </a:r>
            <a:endParaRPr lang="ro-RO" dirty="0">
              <a:latin typeface="Cambria" pitchFamily="18" charset="0"/>
            </a:endParaRPr>
          </a:p>
          <a:p>
            <a:pPr marL="285750" indent="-285750">
              <a:buFont typeface="Wingdings" pitchFamily="2" charset="2"/>
              <a:buChar char="q"/>
              <a:defRPr/>
            </a:pPr>
            <a:r>
              <a:rPr lang="ro-RO" dirty="0">
                <a:latin typeface="Cambria" pitchFamily="18" charset="0"/>
              </a:rPr>
              <a:t>Documente </a:t>
            </a:r>
            <a:r>
              <a:rPr lang="ro-RO" dirty="0" smtClean="0">
                <a:latin typeface="Cambria" pitchFamily="18" charset="0"/>
              </a:rPr>
              <a:t>specifice palatelor </a:t>
            </a:r>
            <a:r>
              <a:rPr lang="ro-RO" dirty="0">
                <a:latin typeface="Cambria" pitchFamily="18" charset="0"/>
              </a:rPr>
              <a:t>și </a:t>
            </a:r>
            <a:r>
              <a:rPr lang="ro-RO" dirty="0" smtClean="0">
                <a:latin typeface="Cambria" pitchFamily="18" charset="0"/>
              </a:rPr>
              <a:t>cluburilor copiilor;</a:t>
            </a:r>
            <a:endParaRPr lang="ro-RO" dirty="0">
              <a:latin typeface="Cambria" pitchFamily="18" charset="0"/>
            </a:endParaRPr>
          </a:p>
          <a:p>
            <a:pPr marL="285750" indent="-285750">
              <a:buFont typeface="Wingdings" pitchFamily="2" charset="2"/>
              <a:buChar char="q"/>
              <a:defRPr/>
            </a:pPr>
            <a:r>
              <a:rPr lang="ro-RO" dirty="0">
                <a:latin typeface="Cambria" pitchFamily="18" charset="0"/>
              </a:rPr>
              <a:t>Proceduri de consiliere, monitorizare și evaluare (modalități, </a:t>
            </a:r>
            <a:r>
              <a:rPr lang="ro-RO" dirty="0" smtClean="0">
                <a:latin typeface="Cambria" pitchFamily="18" charset="0"/>
              </a:rPr>
              <a:t>fișe</a:t>
            </a:r>
            <a:r>
              <a:rPr lang="en-US" dirty="0" smtClean="0">
                <a:latin typeface="Cambria" pitchFamily="18" charset="0"/>
              </a:rPr>
              <a:t>, </a:t>
            </a:r>
            <a:r>
              <a:rPr lang="en-US" dirty="0" err="1" smtClean="0">
                <a:latin typeface="Cambria" pitchFamily="18" charset="0"/>
              </a:rPr>
              <a:t>indicatori</a:t>
            </a:r>
            <a:r>
              <a:rPr lang="ro-RO" dirty="0" smtClean="0">
                <a:latin typeface="Cambria" pitchFamily="18" charset="0"/>
              </a:rPr>
              <a:t>)</a:t>
            </a:r>
            <a:r>
              <a:rPr lang="en-US" dirty="0">
                <a:latin typeface="Cambria" pitchFamily="18" charset="0"/>
              </a:rPr>
              <a:t>;</a:t>
            </a:r>
            <a:endParaRPr lang="ro-RO" dirty="0">
              <a:latin typeface="Cambria" pitchFamily="18" charset="0"/>
            </a:endParaRPr>
          </a:p>
          <a:p>
            <a:pPr marL="285750" indent="-285750">
              <a:buFont typeface="Wingdings" pitchFamily="2" charset="2"/>
              <a:buChar char="q"/>
              <a:defRPr/>
            </a:pPr>
            <a:r>
              <a:rPr lang="ro-RO" dirty="0">
                <a:latin typeface="Cambria" pitchFamily="18" charset="0"/>
              </a:rPr>
              <a:t>Graficul de inspecții – educație non-formală; </a:t>
            </a:r>
          </a:p>
          <a:p>
            <a:pPr marL="285750" indent="-285750">
              <a:buFont typeface="Wingdings" pitchFamily="2" charset="2"/>
              <a:buChar char="q"/>
              <a:defRPr/>
            </a:pPr>
            <a:r>
              <a:rPr lang="ro-RO" b="1" dirty="0">
                <a:latin typeface="Cambria" pitchFamily="18" charset="0"/>
              </a:rPr>
              <a:t>PRIORITATE</a:t>
            </a:r>
            <a:r>
              <a:rPr lang="ro-RO" dirty="0">
                <a:latin typeface="Cambria" pitchFamily="18" charset="0"/>
              </a:rPr>
              <a:t>  -</a:t>
            </a:r>
            <a:r>
              <a:rPr lang="en-US" dirty="0">
                <a:latin typeface="Cambria" pitchFamily="18" charset="0"/>
              </a:rPr>
              <a:t> </a:t>
            </a:r>
            <a:r>
              <a:rPr lang="ro-RO" dirty="0">
                <a:latin typeface="Cambria" pitchFamily="18" charset="0"/>
              </a:rPr>
              <a:t>Formarea cadrelor didactice  în domeniul activităților </a:t>
            </a:r>
            <a:r>
              <a:rPr lang="ro-RO" dirty="0" smtClean="0">
                <a:latin typeface="Cambria" pitchFamily="18" charset="0"/>
              </a:rPr>
              <a:t>extrașcolare (cursuri, evenimente metodice)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o-RO" dirty="0" smtClean="0">
                <a:latin typeface="Cambria" pitchFamily="18" charset="0"/>
              </a:rPr>
              <a:t>Curs </a:t>
            </a:r>
            <a:r>
              <a:rPr lang="ro-RO" dirty="0">
                <a:latin typeface="Cambria" pitchFamily="18" charset="0"/>
              </a:rPr>
              <a:t>acreditat ”Educația non-formală” – 60 ore, 15 credite, aprobat prin OM nr. 3736/24.04.2015. Curs destinat cadrelor didactice din palatele și cluburile copiilor, precum și cadrelor didactice din școli. </a:t>
            </a:r>
            <a:r>
              <a:rPr lang="ro-RO" b="1" dirty="0">
                <a:latin typeface="Cambria" pitchFamily="18" charset="0"/>
              </a:rPr>
              <a:t>AȘTEPTĂM SOLICITĂRI!!!!</a:t>
            </a:r>
          </a:p>
          <a:p>
            <a:pPr>
              <a:buFont typeface="Wingdings" pitchFamily="2" charset="2"/>
              <a:buChar char="Ø"/>
              <a:defRPr/>
            </a:pPr>
            <a:endParaRPr lang="en-US" dirty="0">
              <a:latin typeface="Cambria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91414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mbria" pitchFamily="18" charset="0"/>
              </a:rPr>
              <a:t>INSPEC</a:t>
            </a:r>
            <a:r>
              <a:rPr lang="ro-RO" dirty="0" smtClean="0">
                <a:latin typeface="Cambria" pitchFamily="18" charset="0"/>
              </a:rPr>
              <a:t>ȚIA TEMATICĂ</a:t>
            </a:r>
            <a:endParaRPr lang="en-US" dirty="0">
              <a:latin typeface="Cambr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pPr lvl="0"/>
            <a:r>
              <a:rPr lang="ro-RO" sz="3500" b="1" dirty="0">
                <a:latin typeface="Cambria" pitchFamily="18" charset="0"/>
              </a:rPr>
              <a:t>La nivelul inspectoratului școlar: </a:t>
            </a:r>
            <a:endParaRPr lang="en-US" sz="3500" dirty="0">
              <a:latin typeface="Cambria" pitchFamily="18" charset="0"/>
            </a:endParaRPr>
          </a:p>
          <a:p>
            <a:pPr lvl="0"/>
            <a:r>
              <a:rPr lang="ro-RO" sz="4300" dirty="0">
                <a:latin typeface="Cambria" pitchFamily="18" charset="0"/>
              </a:rPr>
              <a:t>Analiza documente manageriale (strategie de dezvoltare a educației non-formale, plan managerial, rapoarte, graficul de inspecții  etc.);</a:t>
            </a:r>
            <a:endParaRPr lang="en-US" sz="4300" dirty="0">
              <a:latin typeface="Cambria" pitchFamily="18" charset="0"/>
            </a:endParaRPr>
          </a:p>
          <a:p>
            <a:pPr lvl="0"/>
            <a:r>
              <a:rPr lang="ro-RO" sz="4300" dirty="0">
                <a:latin typeface="Cambria" pitchFamily="18" charset="0"/>
              </a:rPr>
              <a:t>Respectarea prevederilor  OM nr. </a:t>
            </a:r>
            <a:r>
              <a:rPr lang="ro-RO" sz="4300" dirty="0" smtClean="0">
                <a:latin typeface="Cambria" pitchFamily="18" charset="0"/>
              </a:rPr>
              <a:t>4624/2015 cu </a:t>
            </a:r>
            <a:r>
              <a:rPr lang="ro-RO" sz="4300" dirty="0">
                <a:latin typeface="Cambria" pitchFamily="18" charset="0"/>
              </a:rPr>
              <a:t>privire la situația  juridică a palatelor și cluburilor copiilor;</a:t>
            </a:r>
            <a:endParaRPr lang="en-US" sz="4300" dirty="0">
              <a:latin typeface="Cambria" pitchFamily="18" charset="0"/>
            </a:endParaRPr>
          </a:p>
          <a:p>
            <a:pPr lvl="0"/>
            <a:r>
              <a:rPr lang="ro-RO" sz="4300" dirty="0">
                <a:latin typeface="Cambria" pitchFamily="18" charset="0"/>
              </a:rPr>
              <a:t>Analizarea activității inspectorului educativ: </a:t>
            </a:r>
            <a:endParaRPr lang="en-US" sz="4300" dirty="0">
              <a:latin typeface="Cambria" pitchFamily="18" charset="0"/>
            </a:endParaRPr>
          </a:p>
          <a:p>
            <a:pPr lvl="0"/>
            <a:r>
              <a:rPr lang="ro-RO" sz="4300" dirty="0">
                <a:latin typeface="Cambria" pitchFamily="18" charset="0"/>
              </a:rPr>
              <a:t>Baze de date (metodiști, proiecte naționale, proiecte județene, documente specifice palatelor și cluburilor copiilor);</a:t>
            </a:r>
            <a:endParaRPr lang="en-US" sz="4300" dirty="0">
              <a:latin typeface="Cambria" pitchFamily="18" charset="0"/>
            </a:endParaRPr>
          </a:p>
          <a:p>
            <a:pPr lvl="0"/>
            <a:r>
              <a:rPr lang="ro-RO" sz="4300" dirty="0">
                <a:latin typeface="Cambria" pitchFamily="18" charset="0"/>
              </a:rPr>
              <a:t>Activitatea de consiliere, monitorizare și evaluare a activităților extrașcolare la nivel județean (grafic inspecții; rapoarte, proceduri de monitorizare și consiliere);</a:t>
            </a:r>
            <a:endParaRPr lang="en-US" sz="4300" dirty="0">
              <a:latin typeface="Cambria" pitchFamily="18" charset="0"/>
            </a:endParaRPr>
          </a:p>
          <a:p>
            <a:pPr lvl="0"/>
            <a:r>
              <a:rPr lang="ro-RO" sz="4300" dirty="0">
                <a:latin typeface="Cambria" pitchFamily="18" charset="0"/>
              </a:rPr>
              <a:t>Parteneriate educaționale (comunitate, autorități locale, structuri guvernamentale județene, ONG  etc.); </a:t>
            </a:r>
            <a:endParaRPr lang="en-US" sz="4300" dirty="0">
              <a:latin typeface="Cambria" pitchFamily="18" charset="0"/>
            </a:endParaRPr>
          </a:p>
          <a:p>
            <a:pPr lvl="0"/>
            <a:r>
              <a:rPr lang="ro-RO" sz="4300" dirty="0">
                <a:latin typeface="Cambria" pitchFamily="18" charset="0"/>
              </a:rPr>
              <a:t>Programe de formare în domeniul educației </a:t>
            </a:r>
            <a:r>
              <a:rPr lang="ro-RO" sz="4300" dirty="0" smtClean="0">
                <a:latin typeface="Cambria" pitchFamily="18" charset="0"/>
              </a:rPr>
              <a:t>non-formale organizate în parteneriat cu CCD/ în cadrul unor proiecte etc. </a:t>
            </a:r>
            <a:endParaRPr lang="en-US" sz="4300" dirty="0">
              <a:latin typeface="Cambria" pitchFamily="18" charset="0"/>
            </a:endParaRPr>
          </a:p>
          <a:p>
            <a:pPr lvl="0"/>
            <a:r>
              <a:rPr lang="ro-RO" sz="4300" b="1" dirty="0">
                <a:latin typeface="Cambria" pitchFamily="18" charset="0"/>
              </a:rPr>
              <a:t>La nivelul unității de învățământ:</a:t>
            </a:r>
            <a:endParaRPr lang="en-US" sz="4300" dirty="0">
              <a:latin typeface="Cambria" pitchFamily="18" charset="0"/>
            </a:endParaRPr>
          </a:p>
          <a:p>
            <a:pPr lvl="0"/>
            <a:r>
              <a:rPr lang="ro-RO" sz="4300" dirty="0">
                <a:latin typeface="Cambria" pitchFamily="18" charset="0"/>
              </a:rPr>
              <a:t>Analizarea documentelor manageriale; </a:t>
            </a:r>
            <a:endParaRPr lang="en-US" sz="4300" dirty="0">
              <a:latin typeface="Cambria" pitchFamily="18" charset="0"/>
            </a:endParaRPr>
          </a:p>
          <a:p>
            <a:pPr lvl="0"/>
            <a:r>
              <a:rPr lang="ro-RO" sz="4300" dirty="0">
                <a:latin typeface="Cambria" pitchFamily="18" charset="0"/>
              </a:rPr>
              <a:t>Evaluarea portofoliului comisiei pentru activități extrașcolare (plan de activități, programe, proiecte educaționale, rapoarte, fișe de monitorizare, evaluare etc.);</a:t>
            </a:r>
            <a:endParaRPr lang="en-US" sz="4300" dirty="0">
              <a:latin typeface="Cambria" pitchFamily="18" charset="0"/>
            </a:endParaRPr>
          </a:p>
          <a:p>
            <a:pPr lvl="0"/>
            <a:r>
              <a:rPr lang="ro-RO" sz="4300" b="1" dirty="0">
                <a:latin typeface="Cambria" pitchFamily="18" charset="0"/>
              </a:rPr>
              <a:t>Evaluarea impactului organizării  activităților specifice educației non-formale asupra creșterii motivației școlare </a:t>
            </a:r>
            <a:r>
              <a:rPr lang="ro-RO" sz="4300" b="1" dirty="0" smtClean="0">
                <a:latin typeface="Cambria" pitchFamily="18" charset="0"/>
              </a:rPr>
              <a:t>, a performanței educaționale a </a:t>
            </a:r>
            <a:r>
              <a:rPr lang="ro-RO" sz="4300" b="1" dirty="0">
                <a:latin typeface="Cambria" pitchFamily="18" charset="0"/>
              </a:rPr>
              <a:t>reducerii absenteismului și abandonului </a:t>
            </a:r>
            <a:r>
              <a:rPr lang="ro-RO" sz="4300" b="1" dirty="0" smtClean="0">
                <a:latin typeface="Cambria" pitchFamily="18" charset="0"/>
              </a:rPr>
              <a:t>școlar și dezvoltării unui culturi organizaționale;</a:t>
            </a:r>
            <a:endParaRPr lang="en-US" sz="4300" b="1" dirty="0">
              <a:latin typeface="Cambria" pitchFamily="18" charset="0"/>
            </a:endParaRPr>
          </a:p>
          <a:p>
            <a:pPr lvl="0"/>
            <a:r>
              <a:rPr lang="ro-RO" sz="4300" dirty="0">
                <a:latin typeface="Cambria" pitchFamily="18" charset="0"/>
              </a:rPr>
              <a:t>Analizarea dezvoltării parteneriatului </a:t>
            </a:r>
            <a:r>
              <a:rPr lang="ro-RO" sz="4300" dirty="0" smtClean="0">
                <a:latin typeface="Cambria" pitchFamily="18" charset="0"/>
              </a:rPr>
              <a:t>educațional și a impactului acestuia </a:t>
            </a:r>
            <a:r>
              <a:rPr lang="ro-RO" sz="4300" b="1" dirty="0" smtClean="0">
                <a:latin typeface="Cambria" pitchFamily="18" charset="0"/>
              </a:rPr>
              <a:t>asupra </a:t>
            </a:r>
            <a:r>
              <a:rPr lang="ro-RO" sz="4300" b="1" dirty="0">
                <a:latin typeface="Cambria" pitchFamily="18" charset="0"/>
              </a:rPr>
              <a:t>creșterii motivației școlare , a performanței educaționale a reducerii absenteismului și abandonului </a:t>
            </a:r>
            <a:r>
              <a:rPr lang="ro-RO" sz="4300" b="1" dirty="0" smtClean="0">
                <a:latin typeface="Cambria" pitchFamily="18" charset="0"/>
              </a:rPr>
              <a:t>școlar și a dezvoltării personale/ orientării profesionale a elevilor/ dezvoltării profesionale a cadrelor didactice</a:t>
            </a:r>
            <a:r>
              <a:rPr lang="ro-RO" sz="4300" dirty="0" smtClean="0">
                <a:latin typeface="Cambria" pitchFamily="18" charset="0"/>
              </a:rPr>
              <a:t>.</a:t>
            </a:r>
            <a:endParaRPr lang="en-US" sz="4300" dirty="0">
              <a:latin typeface="Cambria" pitchFamily="18" charset="0"/>
            </a:endParaRPr>
          </a:p>
          <a:p>
            <a:endParaRPr lang="en-US" sz="4300" dirty="0"/>
          </a:p>
        </p:txBody>
      </p:sp>
    </p:spTree>
    <p:extLst>
      <p:ext uri="{BB962C8B-B14F-4D97-AF65-F5344CB8AC3E}">
        <p14:creationId xmlns:p14="http://schemas.microsoft.com/office/powerpoint/2010/main" xmlns="" val="33131294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sz="2000" b="1" dirty="0" smtClean="0">
                <a:latin typeface="Cambria" pitchFamily="18" charset="0"/>
              </a:rPr>
              <a:t>PROIECTAREA ACTIVITĂȚILOR EXTRAȘCOLARE, ca factor corector / potențator al educației – la nivelul unității de învățământ</a:t>
            </a:r>
            <a:endParaRPr lang="en-US" sz="2000" b="1" dirty="0">
              <a:latin typeface="Cambr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 smtClean="0">
                <a:latin typeface="Cambria" pitchFamily="18" charset="0"/>
              </a:rPr>
              <a:t>PAȘII DE URMAT…</a:t>
            </a:r>
          </a:p>
          <a:p>
            <a:pPr marL="0" indent="0">
              <a:buNone/>
            </a:pPr>
            <a:r>
              <a:rPr lang="ro-RO" sz="1400" dirty="0" smtClean="0">
                <a:latin typeface="Cambria" pitchFamily="18" charset="0"/>
              </a:rPr>
              <a:t>1. </a:t>
            </a:r>
            <a:r>
              <a:rPr lang="ro-RO" sz="1600" dirty="0" smtClean="0">
                <a:latin typeface="Cambria" pitchFamily="18" charset="0"/>
              </a:rPr>
              <a:t>Analiza situației școlare a elevilor (rezultate,participări la concursuri, frecvență școlară, abandon, comportament etc.) </a:t>
            </a:r>
          </a:p>
          <a:p>
            <a:pPr marL="0" indent="0">
              <a:buNone/>
            </a:pPr>
            <a:r>
              <a:rPr lang="ro-RO" sz="1600" dirty="0" smtClean="0">
                <a:latin typeface="Cambria" pitchFamily="18" charset="0"/>
              </a:rPr>
              <a:t>2. Analiza participării și implicării elevilor la activitățile desfășurate în cadrul săptămânii </a:t>
            </a:r>
            <a:r>
              <a:rPr lang="ro-RO" sz="1600" i="1" dirty="0" smtClean="0">
                <a:latin typeface="Cambria" pitchFamily="18" charset="0"/>
              </a:rPr>
              <a:t>Școala altfel!</a:t>
            </a:r>
          </a:p>
          <a:p>
            <a:pPr marL="0" indent="0">
              <a:buNone/>
            </a:pPr>
            <a:r>
              <a:rPr lang="ro-RO" sz="1600" dirty="0">
                <a:latin typeface="Cambria" pitchFamily="18" charset="0"/>
              </a:rPr>
              <a:t>3</a:t>
            </a:r>
            <a:r>
              <a:rPr lang="ro-RO" sz="1600" dirty="0" smtClean="0">
                <a:latin typeface="Cambria" pitchFamily="18" charset="0"/>
              </a:rPr>
              <a:t>. Identificarea și analiza opțiunilor și intereselor elevilor</a:t>
            </a:r>
          </a:p>
          <a:p>
            <a:pPr marL="0" indent="0">
              <a:buNone/>
            </a:pPr>
            <a:r>
              <a:rPr lang="ro-RO" sz="1600" dirty="0" smtClean="0">
                <a:latin typeface="Cambria" pitchFamily="18" charset="0"/>
              </a:rPr>
              <a:t>4. Analiza motivației școlare</a:t>
            </a:r>
          </a:p>
          <a:p>
            <a:pPr marL="0" indent="0">
              <a:buNone/>
            </a:pPr>
            <a:r>
              <a:rPr lang="ro-RO" sz="1600" dirty="0" smtClean="0">
                <a:latin typeface="Cambria" pitchFamily="18" charset="0"/>
              </a:rPr>
              <a:t>5. Proiectarea activităților extrașcolare, astfel încât să contribuie la:</a:t>
            </a:r>
          </a:p>
          <a:p>
            <a:pPr>
              <a:buFont typeface="Wingdings" pitchFamily="2" charset="2"/>
              <a:buChar char="ü"/>
            </a:pPr>
            <a:r>
              <a:rPr lang="ro-RO" sz="1600" dirty="0" smtClean="0">
                <a:latin typeface="Cambria" pitchFamily="18" charset="0"/>
              </a:rPr>
              <a:t>Creșterea frecvenței și motivației școlare; </a:t>
            </a:r>
          </a:p>
          <a:p>
            <a:pPr>
              <a:buFont typeface="Wingdings" pitchFamily="2" charset="2"/>
              <a:buChar char="ü"/>
            </a:pPr>
            <a:r>
              <a:rPr lang="ro-RO" sz="1600" dirty="0" smtClean="0">
                <a:latin typeface="Cambria" pitchFamily="18" charset="0"/>
              </a:rPr>
              <a:t>Creșterea performanței școlare; </a:t>
            </a:r>
          </a:p>
          <a:p>
            <a:pPr>
              <a:buFont typeface="Wingdings" pitchFamily="2" charset="2"/>
              <a:buChar char="ü"/>
            </a:pPr>
            <a:r>
              <a:rPr lang="ro-RO" sz="1600" dirty="0" smtClean="0">
                <a:latin typeface="Cambria" pitchFamily="18" charset="0"/>
              </a:rPr>
              <a:t>Rezolvarea unor probleme comportamentale; </a:t>
            </a:r>
          </a:p>
          <a:p>
            <a:pPr>
              <a:buFont typeface="Wingdings" pitchFamily="2" charset="2"/>
              <a:buChar char="ü"/>
            </a:pPr>
            <a:r>
              <a:rPr lang="ro-RO" sz="1600" dirty="0" smtClean="0">
                <a:latin typeface="Cambria" pitchFamily="18" charset="0"/>
              </a:rPr>
              <a:t>Stimularea învățării; </a:t>
            </a:r>
          </a:p>
          <a:p>
            <a:pPr>
              <a:buFont typeface="Wingdings" pitchFamily="2" charset="2"/>
              <a:buChar char="ü"/>
            </a:pPr>
            <a:r>
              <a:rPr lang="ro-RO" sz="1600" dirty="0" smtClean="0">
                <a:latin typeface="Cambria" pitchFamily="18" charset="0"/>
              </a:rPr>
              <a:t>Dezvoltarea personală a elevilor.</a:t>
            </a:r>
            <a:endParaRPr lang="en-US" sz="1600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491526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sz="2800" b="1" dirty="0" smtClean="0">
                <a:latin typeface="Cambria" pitchFamily="18" charset="0"/>
              </a:rPr>
              <a:t>Programe internaționale, naționale</a:t>
            </a:r>
            <a:endParaRPr lang="en-US" sz="2800" b="1" dirty="0">
              <a:latin typeface="Cambria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1219200"/>
            <a:ext cx="8763000" cy="5257800"/>
          </a:xfrm>
        </p:spPr>
        <p:txBody>
          <a:bodyPr>
            <a:noAutofit/>
          </a:bodyPr>
          <a:lstStyle/>
          <a:p>
            <a:pPr>
              <a:spcBef>
                <a:spcPct val="0"/>
              </a:spcBef>
              <a:buFont typeface="Wingdings" pitchFamily="2" charset="2"/>
              <a:buChar char="q"/>
              <a:defRPr/>
            </a:pPr>
            <a:r>
              <a:rPr lang="ro-RO" sz="1200" dirty="0" smtClean="0">
                <a:latin typeface="Cambria" pitchFamily="18" charset="0"/>
              </a:rPr>
              <a:t>Proiectul </a:t>
            </a:r>
            <a:r>
              <a:rPr lang="ro-RO" sz="1200" i="1" dirty="0" smtClean="0">
                <a:latin typeface="Cambria" pitchFamily="18" charset="0"/>
              </a:rPr>
              <a:t>Educaţia </a:t>
            </a:r>
            <a:r>
              <a:rPr lang="ro-RO" sz="1200" i="1" dirty="0">
                <a:latin typeface="Cambria" pitchFamily="18" charset="0"/>
              </a:rPr>
              <a:t>globală </a:t>
            </a:r>
            <a:r>
              <a:rPr lang="ro-RO" sz="1200" dirty="0">
                <a:latin typeface="Cambria" pitchFamily="18" charset="0"/>
              </a:rPr>
              <a:t>– </a:t>
            </a:r>
            <a:r>
              <a:rPr lang="ro-RO" sz="1200" dirty="0" smtClean="0">
                <a:latin typeface="Cambria" pitchFamily="18" charset="0"/>
              </a:rPr>
              <a:t>201</a:t>
            </a:r>
            <a:r>
              <a:rPr lang="en-US" sz="1200" dirty="0" smtClean="0">
                <a:latin typeface="Cambria" pitchFamily="18" charset="0"/>
              </a:rPr>
              <a:t>5</a:t>
            </a:r>
            <a:r>
              <a:rPr lang="ro-RO" sz="1200" dirty="0" smtClean="0">
                <a:latin typeface="Cambria" pitchFamily="18" charset="0"/>
              </a:rPr>
              <a:t>- 201</a:t>
            </a:r>
            <a:r>
              <a:rPr lang="en-US" sz="1200" dirty="0" smtClean="0">
                <a:latin typeface="Cambria" pitchFamily="18" charset="0"/>
              </a:rPr>
              <a:t>6</a:t>
            </a:r>
            <a:r>
              <a:rPr lang="ro-RO" sz="1200" dirty="0" smtClean="0">
                <a:latin typeface="Cambria" pitchFamily="18" charset="0"/>
              </a:rPr>
              <a:t> </a:t>
            </a:r>
            <a:r>
              <a:rPr lang="ro-RO" sz="1200" dirty="0">
                <a:latin typeface="Cambria" pitchFamily="18" charset="0"/>
              </a:rPr>
              <a:t>- Tema “Egalitatea trebuie să fie reală” </a:t>
            </a:r>
            <a:r>
              <a:rPr lang="en-US" sz="1200" i="1" dirty="0">
                <a:latin typeface="Cambria" pitchFamily="18" charset="0"/>
              </a:rPr>
              <a:t>www.coe.int/t/dg4/nscentre</a:t>
            </a:r>
            <a:endParaRPr lang="ro-RO" sz="1200" dirty="0">
              <a:latin typeface="Cambria" pitchFamily="18" charset="0"/>
            </a:endParaRPr>
          </a:p>
          <a:p>
            <a:pPr>
              <a:spcBef>
                <a:spcPct val="0"/>
              </a:spcBef>
              <a:buFont typeface="Wingdings" pitchFamily="2" charset="2"/>
              <a:buChar char="q"/>
              <a:defRPr/>
            </a:pPr>
            <a:r>
              <a:rPr lang="ro-RO" sz="1200" dirty="0">
                <a:latin typeface="Cambria" pitchFamily="18" charset="0"/>
              </a:rPr>
              <a:t>Proiectul </a:t>
            </a:r>
            <a:r>
              <a:rPr lang="ro-RO" sz="1200" i="1" dirty="0">
                <a:latin typeface="Cambria" pitchFamily="18" charset="0"/>
              </a:rPr>
              <a:t>Europa în şcoală </a:t>
            </a:r>
            <a:r>
              <a:rPr lang="ro-RO" sz="1200" dirty="0">
                <a:latin typeface="Cambria" pitchFamily="18" charset="0"/>
              </a:rPr>
              <a:t>– </a:t>
            </a:r>
            <a:r>
              <a:rPr lang="ro-RO" sz="1200" dirty="0" smtClean="0">
                <a:latin typeface="Cambria" pitchFamily="18" charset="0"/>
              </a:rPr>
              <a:t>201</a:t>
            </a:r>
            <a:r>
              <a:rPr lang="en-US" sz="1200" dirty="0" smtClean="0">
                <a:latin typeface="Cambria" pitchFamily="18" charset="0"/>
              </a:rPr>
              <a:t>5</a:t>
            </a:r>
            <a:r>
              <a:rPr lang="ro-RO" sz="1200" dirty="0" smtClean="0">
                <a:latin typeface="Cambria" pitchFamily="18" charset="0"/>
              </a:rPr>
              <a:t>- 201</a:t>
            </a:r>
            <a:r>
              <a:rPr lang="en-US" sz="1200" dirty="0" smtClean="0">
                <a:latin typeface="Cambria" pitchFamily="18" charset="0"/>
              </a:rPr>
              <a:t>6</a:t>
            </a:r>
            <a:r>
              <a:rPr lang="ro-RO" sz="1200" dirty="0" smtClean="0">
                <a:latin typeface="Cambria" pitchFamily="18" charset="0"/>
              </a:rPr>
              <a:t>  </a:t>
            </a:r>
            <a:r>
              <a:rPr lang="ro-RO" sz="1200" dirty="0">
                <a:latin typeface="Cambria" pitchFamily="18" charset="0"/>
              </a:rPr>
              <a:t>- Tema ” Stop violenței împotriva fetelor și femeilor</a:t>
            </a:r>
            <a:r>
              <a:rPr lang="ro-RO" sz="1200" dirty="0" smtClean="0">
                <a:latin typeface="Cambria" pitchFamily="18" charset="0"/>
              </a:rPr>
              <a:t>”</a:t>
            </a:r>
          </a:p>
          <a:p>
            <a:pPr>
              <a:spcBef>
                <a:spcPct val="0"/>
              </a:spcBef>
              <a:buFont typeface="Wingdings" pitchFamily="2" charset="2"/>
              <a:buChar char="q"/>
              <a:defRPr/>
            </a:pPr>
            <a:r>
              <a:rPr lang="ro-RO" sz="1200" dirty="0" smtClean="0">
                <a:latin typeface="Cambria" pitchFamily="18" charset="0"/>
              </a:rPr>
              <a:t>Proiectul </a:t>
            </a:r>
            <a:r>
              <a:rPr lang="ro-RO" sz="1200" i="1" dirty="0" err="1" smtClean="0">
                <a:latin typeface="Cambria" pitchFamily="18" charset="0"/>
              </a:rPr>
              <a:t>Euroscola</a:t>
            </a:r>
            <a:endParaRPr lang="ro-RO" sz="1200" i="1" dirty="0">
              <a:latin typeface="Cambria" pitchFamily="18" charset="0"/>
            </a:endParaRPr>
          </a:p>
          <a:p>
            <a:pPr>
              <a:spcBef>
                <a:spcPct val="0"/>
              </a:spcBef>
              <a:buFont typeface="Wingdings" pitchFamily="2" charset="2"/>
              <a:buChar char="q"/>
              <a:defRPr/>
            </a:pPr>
            <a:r>
              <a:rPr lang="ro-RO" sz="1200" dirty="0" smtClean="0">
                <a:latin typeface="Cambria" pitchFamily="18" charset="0"/>
              </a:rPr>
              <a:t>Educaţie </a:t>
            </a:r>
            <a:r>
              <a:rPr lang="ro-RO" sz="1200" dirty="0">
                <a:latin typeface="Cambria" pitchFamily="18" charset="0"/>
              </a:rPr>
              <a:t>pentru cetăţenie democratică</a:t>
            </a:r>
          </a:p>
          <a:p>
            <a:pPr>
              <a:spcBef>
                <a:spcPct val="0"/>
              </a:spcBef>
              <a:buFont typeface="Wingdings" pitchFamily="2" charset="2"/>
              <a:buChar char="q"/>
              <a:defRPr/>
            </a:pPr>
            <a:r>
              <a:rPr lang="ro-RO" sz="1200" dirty="0" smtClean="0">
                <a:latin typeface="Cambria" pitchFamily="18" charset="0"/>
              </a:rPr>
              <a:t>Educaţie </a:t>
            </a:r>
            <a:r>
              <a:rPr lang="ro-RO" sz="1200" dirty="0">
                <a:latin typeface="Cambria" pitchFamily="18" charset="0"/>
              </a:rPr>
              <a:t>prin media</a:t>
            </a:r>
          </a:p>
          <a:p>
            <a:pPr>
              <a:spcBef>
                <a:spcPct val="0"/>
              </a:spcBef>
              <a:buFont typeface="Wingdings" pitchFamily="2" charset="2"/>
              <a:buChar char="q"/>
              <a:defRPr/>
            </a:pPr>
            <a:r>
              <a:rPr lang="ro-RO" sz="1200" dirty="0">
                <a:latin typeface="Cambria" pitchFamily="18" charset="0"/>
              </a:rPr>
              <a:t>Creează-ţi mediul – </a:t>
            </a:r>
            <a:r>
              <a:rPr lang="ro-RO" sz="1200" i="1" dirty="0" err="1">
                <a:latin typeface="Cambria" pitchFamily="18" charset="0"/>
              </a:rPr>
              <a:t>www.lectiaverde.ro</a:t>
            </a:r>
            <a:endParaRPr lang="ro-RO" sz="1200" i="1" dirty="0">
              <a:latin typeface="Cambria" pitchFamily="18" charset="0"/>
            </a:endParaRPr>
          </a:p>
          <a:p>
            <a:pPr>
              <a:spcBef>
                <a:spcPct val="0"/>
              </a:spcBef>
              <a:buFont typeface="Wingdings" pitchFamily="2" charset="2"/>
              <a:buChar char="q"/>
              <a:defRPr/>
            </a:pPr>
            <a:r>
              <a:rPr lang="ro-RO" sz="1200" dirty="0" smtClean="0">
                <a:latin typeface="Cambria" pitchFamily="18" charset="0"/>
              </a:rPr>
              <a:t>Avocatul elevului</a:t>
            </a:r>
          </a:p>
          <a:p>
            <a:pPr>
              <a:spcBef>
                <a:spcPct val="0"/>
              </a:spcBef>
              <a:buFont typeface="Wingdings" pitchFamily="2" charset="2"/>
              <a:buChar char="q"/>
              <a:defRPr/>
            </a:pPr>
            <a:r>
              <a:rPr lang="ro-RO" sz="1200" i="1" dirty="0">
                <a:latin typeface="Cambria" pitchFamily="18" charset="0"/>
              </a:rPr>
              <a:t>Teatrul în educație – </a:t>
            </a:r>
            <a:r>
              <a:rPr lang="ro-RO" sz="1200" i="1" dirty="0" smtClean="0">
                <a:latin typeface="Cambria" pitchFamily="18" charset="0"/>
              </a:rPr>
              <a:t>Conferințe</a:t>
            </a:r>
            <a:r>
              <a:rPr lang="en-US" sz="1200" i="1" dirty="0" smtClean="0">
                <a:latin typeface="Cambria" pitchFamily="18" charset="0"/>
              </a:rPr>
              <a:t> </a:t>
            </a:r>
            <a:r>
              <a:rPr lang="ro-RO" sz="1200" i="1" dirty="0" smtClean="0">
                <a:latin typeface="Cambria" pitchFamily="18" charset="0"/>
              </a:rPr>
              <a:t>- </a:t>
            </a:r>
            <a:r>
              <a:rPr lang="ro-RO" sz="1200" i="1" dirty="0">
                <a:latin typeface="Cambria" pitchFamily="18" charset="0"/>
              </a:rPr>
              <a:t>Sibiu (octombrie 2015), Cluj-Napoca (noiembrie 2015)</a:t>
            </a:r>
          </a:p>
          <a:p>
            <a:pPr>
              <a:spcBef>
                <a:spcPct val="0"/>
              </a:spcBef>
              <a:buFont typeface="Wingdings" pitchFamily="2" charset="2"/>
              <a:buChar char="q"/>
              <a:defRPr/>
            </a:pPr>
            <a:r>
              <a:rPr lang="ro-RO" sz="1200" i="1" dirty="0">
                <a:latin typeface="Cambria" pitchFamily="18" charset="0"/>
              </a:rPr>
              <a:t>Ora de creativitate – platformă online de resurse educaționale – </a:t>
            </a:r>
            <a:r>
              <a:rPr lang="ro-RO" sz="1200" i="1" dirty="0" err="1">
                <a:latin typeface="Cambria" pitchFamily="18" charset="0"/>
              </a:rPr>
              <a:t>www.oradecreativitate.ro</a:t>
            </a:r>
            <a:endParaRPr lang="ro-RO" sz="1200" i="1" dirty="0">
              <a:latin typeface="Cambria" pitchFamily="18" charset="0"/>
            </a:endParaRPr>
          </a:p>
          <a:p>
            <a:pPr>
              <a:spcBef>
                <a:spcPct val="0"/>
              </a:spcBef>
              <a:buFontTx/>
              <a:buChar char="-"/>
              <a:defRPr/>
            </a:pPr>
            <a:endParaRPr lang="ro-RO" sz="1200" dirty="0" smtClean="0">
              <a:latin typeface="Cambria" pitchFamily="18" charset="0"/>
            </a:endParaRPr>
          </a:p>
          <a:p>
            <a:pPr>
              <a:spcBef>
                <a:spcPct val="0"/>
              </a:spcBef>
              <a:buFontTx/>
              <a:buChar char="-"/>
              <a:defRPr/>
            </a:pPr>
            <a:r>
              <a:rPr lang="ro-RO" sz="1200" dirty="0" smtClean="0">
                <a:latin typeface="Cambria" pitchFamily="18" charset="0"/>
              </a:rPr>
              <a:t>PROIECTE NOI – 2015 – 2016</a:t>
            </a:r>
          </a:p>
          <a:p>
            <a:pPr>
              <a:spcBef>
                <a:spcPct val="0"/>
              </a:spcBef>
              <a:buFontTx/>
              <a:buChar char="-"/>
              <a:defRPr/>
            </a:pPr>
            <a:r>
              <a:rPr lang="ro-RO" sz="1200" dirty="0" smtClean="0">
                <a:latin typeface="Cambria" pitchFamily="18" charset="0"/>
              </a:rPr>
              <a:t>- Proiectul ”</a:t>
            </a:r>
            <a:r>
              <a:rPr lang="ro-RO" sz="1200" dirty="0" err="1" smtClean="0">
                <a:latin typeface="Cambria" pitchFamily="18" charset="0"/>
              </a:rPr>
              <a:t>Tedi</a:t>
            </a:r>
            <a:r>
              <a:rPr lang="ro-RO" sz="1200" dirty="0" smtClean="0">
                <a:latin typeface="Cambria" pitchFamily="18" charset="0"/>
              </a:rPr>
              <a:t> - Școala siguranței” – destinat elevilor din clasa I – la nivel național; </a:t>
            </a:r>
          </a:p>
          <a:p>
            <a:pPr>
              <a:spcBef>
                <a:spcPct val="0"/>
              </a:spcBef>
              <a:buFontTx/>
              <a:buChar char="-"/>
              <a:defRPr/>
            </a:pPr>
            <a:r>
              <a:rPr lang="ro-RO" sz="1200" dirty="0" smtClean="0">
                <a:latin typeface="Cambria" pitchFamily="18" charset="0"/>
              </a:rPr>
              <a:t>- Proiectul ”Igiena de nota 10” – destinat elevilor din clasele I – IV – la nivel național.</a:t>
            </a:r>
          </a:p>
          <a:p>
            <a:pPr>
              <a:spcBef>
                <a:spcPct val="0"/>
              </a:spcBef>
              <a:buFontTx/>
              <a:buChar char="-"/>
              <a:defRPr/>
            </a:pPr>
            <a:endParaRPr lang="ro-RO" sz="1200" dirty="0">
              <a:latin typeface="Cambria" pitchFamily="18" charset="0"/>
            </a:endParaRPr>
          </a:p>
          <a:p>
            <a:pPr marL="285750" indent="-285750">
              <a:spcBef>
                <a:spcPct val="0"/>
              </a:spcBef>
              <a:buFont typeface="Wingdings" pitchFamily="2" charset="2"/>
              <a:buChar char="q"/>
              <a:defRPr/>
            </a:pPr>
            <a:r>
              <a:rPr lang="ro-RO" sz="1200" b="1" dirty="0">
                <a:latin typeface="Cambria" pitchFamily="18" charset="0"/>
              </a:rPr>
              <a:t>Educaţie rutieră </a:t>
            </a:r>
            <a:endParaRPr lang="ro-RO" sz="1200" b="1" dirty="0" smtClean="0">
              <a:latin typeface="Cambria" pitchFamily="18" charset="0"/>
            </a:endParaRPr>
          </a:p>
          <a:p>
            <a:pPr marL="285750" indent="-285750">
              <a:spcBef>
                <a:spcPct val="0"/>
              </a:spcBef>
              <a:buFont typeface="Wingdings" pitchFamily="2" charset="2"/>
              <a:buChar char="q"/>
              <a:defRPr/>
            </a:pPr>
            <a:r>
              <a:rPr lang="ro-RO" sz="1200" dirty="0" smtClean="0">
                <a:latin typeface="Cambria" pitchFamily="18" charset="0"/>
              </a:rPr>
              <a:t>Programa </a:t>
            </a:r>
            <a:r>
              <a:rPr lang="ro-RO" sz="1200" dirty="0">
                <a:latin typeface="Cambria" pitchFamily="18" charset="0"/>
              </a:rPr>
              <a:t>școlară pentru disciplina opțională ”Educație pentru prevenirea riscului rutier”, destinată învățământului primar și aprobată prin OMECS nr. 3542/27.03.2015. </a:t>
            </a:r>
          </a:p>
          <a:p>
            <a:pPr>
              <a:spcBef>
                <a:spcPct val="0"/>
              </a:spcBef>
              <a:buFontTx/>
              <a:buChar char="-"/>
              <a:defRPr/>
            </a:pPr>
            <a:r>
              <a:rPr lang="ro-RO" sz="1200" dirty="0">
                <a:latin typeface="Cambria" pitchFamily="18" charset="0"/>
              </a:rPr>
              <a:t>T</a:t>
            </a:r>
            <a:r>
              <a:rPr lang="ro-RO" sz="1200" dirty="0" smtClean="0">
                <a:latin typeface="Cambria" pitchFamily="18" charset="0"/>
              </a:rPr>
              <a:t>ematica </a:t>
            </a:r>
            <a:r>
              <a:rPr lang="ro-RO" sz="1200" dirty="0">
                <a:latin typeface="Cambria" pitchFamily="18" charset="0"/>
              </a:rPr>
              <a:t>actualizată</a:t>
            </a:r>
          </a:p>
          <a:p>
            <a:pPr>
              <a:spcBef>
                <a:spcPct val="0"/>
              </a:spcBef>
              <a:buFontTx/>
              <a:buChar char="-"/>
              <a:defRPr/>
            </a:pPr>
            <a:r>
              <a:rPr lang="ro-RO" sz="1200" dirty="0">
                <a:latin typeface="Cambria" pitchFamily="18" charset="0"/>
              </a:rPr>
              <a:t>Soft educaţional – educaţie rutieră </a:t>
            </a:r>
            <a:r>
              <a:rPr lang="ro-RO" sz="1200" i="1" dirty="0" err="1">
                <a:latin typeface="Cambria" pitchFamily="18" charset="0"/>
              </a:rPr>
              <a:t>AdRisk</a:t>
            </a:r>
            <a:endParaRPr lang="ro-RO" sz="1200" i="1" dirty="0">
              <a:latin typeface="Cambria" pitchFamily="18" charset="0"/>
            </a:endParaRPr>
          </a:p>
          <a:p>
            <a:pPr>
              <a:spcBef>
                <a:spcPct val="0"/>
              </a:spcBef>
              <a:buFontTx/>
              <a:buChar char="-"/>
              <a:defRPr/>
            </a:pPr>
            <a:r>
              <a:rPr lang="ro-RO" sz="1200" dirty="0" smtClean="0">
                <a:latin typeface="Cambria" pitchFamily="18" charset="0"/>
              </a:rPr>
              <a:t>Programul </a:t>
            </a:r>
            <a:r>
              <a:rPr lang="ro-RO" sz="1200" dirty="0">
                <a:latin typeface="Cambria" pitchFamily="18" charset="0"/>
              </a:rPr>
              <a:t>de activități vizat de ISJ – </a:t>
            </a:r>
            <a:r>
              <a:rPr lang="ro-RO" sz="1200" dirty="0" smtClean="0">
                <a:latin typeface="Cambria" pitchFamily="18" charset="0"/>
              </a:rPr>
              <a:t>IPJ</a:t>
            </a:r>
          </a:p>
          <a:p>
            <a:pPr>
              <a:spcBef>
                <a:spcPct val="0"/>
              </a:spcBef>
              <a:buFontTx/>
              <a:buChar char="-"/>
              <a:defRPr/>
            </a:pPr>
            <a:r>
              <a:rPr lang="ro-RO" sz="1200" dirty="0" smtClean="0">
                <a:latin typeface="Cambria" pitchFamily="18" charset="0"/>
              </a:rPr>
              <a:t>Proiectul </a:t>
            </a:r>
            <a:r>
              <a:rPr lang="ro-RO" sz="1200" i="1" dirty="0" smtClean="0">
                <a:latin typeface="Cambria" pitchFamily="18" charset="0"/>
              </a:rPr>
              <a:t>Caravana isteților – </a:t>
            </a:r>
            <a:r>
              <a:rPr lang="ro-RO" sz="1200" dirty="0">
                <a:latin typeface="Cambria" pitchFamily="18" charset="0"/>
              </a:rPr>
              <a:t>se pot trimite materiale sau se poate participa la emisiuni în direct. (Contact: dna Gabriela </a:t>
            </a:r>
            <a:r>
              <a:rPr lang="ro-RO" sz="1200" dirty="0" err="1">
                <a:latin typeface="Cambria" pitchFamily="18" charset="0"/>
              </a:rPr>
              <a:t>Calițescu</a:t>
            </a:r>
            <a:r>
              <a:rPr lang="ro-RO" sz="1200" dirty="0">
                <a:latin typeface="Cambria" pitchFamily="18" charset="0"/>
              </a:rPr>
              <a:t> – 0762090780</a:t>
            </a:r>
            <a:r>
              <a:rPr lang="ro-RO" sz="1200" dirty="0" smtClean="0">
                <a:latin typeface="Cambria" pitchFamily="18" charset="0"/>
              </a:rPr>
              <a:t>).</a:t>
            </a:r>
            <a:endParaRPr lang="ro-RO" sz="1200" dirty="0">
              <a:latin typeface="Cambria" pitchFamily="18" charset="0"/>
            </a:endParaRPr>
          </a:p>
          <a:p>
            <a:pPr>
              <a:spcBef>
                <a:spcPct val="0"/>
              </a:spcBef>
              <a:buFontTx/>
              <a:buChar char="-"/>
              <a:defRPr/>
            </a:pPr>
            <a:endParaRPr lang="ro-RO" sz="1200" dirty="0">
              <a:latin typeface="Cambria" pitchFamily="18" charset="0"/>
            </a:endParaRPr>
          </a:p>
          <a:p>
            <a:pPr marL="285750" indent="-285750">
              <a:spcBef>
                <a:spcPct val="0"/>
              </a:spcBef>
              <a:buFont typeface="Wingdings" pitchFamily="2" charset="2"/>
              <a:buChar char="q"/>
              <a:defRPr/>
            </a:pPr>
            <a:r>
              <a:rPr lang="ro-RO" sz="1200" b="1" dirty="0">
                <a:latin typeface="Cambria" pitchFamily="18" charset="0"/>
              </a:rPr>
              <a:t>Educație pentru situații de urgență</a:t>
            </a:r>
          </a:p>
          <a:p>
            <a:pPr>
              <a:spcBef>
                <a:spcPct val="0"/>
              </a:spcBef>
              <a:buFontTx/>
              <a:buChar char="-"/>
              <a:defRPr/>
            </a:pPr>
            <a:r>
              <a:rPr lang="ro-RO" sz="1200" dirty="0" smtClean="0">
                <a:latin typeface="Cambria" pitchFamily="18" charset="0"/>
              </a:rPr>
              <a:t>Programul </a:t>
            </a:r>
            <a:r>
              <a:rPr lang="ro-RO" sz="1200" dirty="0">
                <a:latin typeface="Cambria" pitchFamily="18" charset="0"/>
              </a:rPr>
              <a:t>de activități vizat de ISJ – </a:t>
            </a:r>
            <a:r>
              <a:rPr lang="ro-RO" sz="1200" dirty="0" smtClean="0">
                <a:latin typeface="Cambria" pitchFamily="18" charset="0"/>
              </a:rPr>
              <a:t>IPJ</a:t>
            </a:r>
          </a:p>
          <a:p>
            <a:r>
              <a:rPr lang="ro-RO" sz="1200" dirty="0" smtClean="0">
                <a:latin typeface="Cambria" pitchFamily="18" charset="0"/>
              </a:rPr>
              <a:t>Ghidul de </a:t>
            </a:r>
            <a:r>
              <a:rPr lang="ro-RO" sz="1200" dirty="0">
                <a:latin typeface="Cambria" pitchFamily="18" charset="0"/>
              </a:rPr>
              <a:t>organizare şi desfăşurare a evacuării din construcţii cu destinaţia de unităţi de învăţământ în cazul manifestării unei situaţii de urgenţă generată de producerea unui incendiu  sau a unui </a:t>
            </a:r>
            <a:r>
              <a:rPr lang="ro-RO" sz="1200" dirty="0" smtClean="0">
                <a:latin typeface="Cambria" pitchFamily="18" charset="0"/>
              </a:rPr>
              <a:t>seism – se poate descărca de pe site-ul </a:t>
            </a:r>
            <a:r>
              <a:rPr lang="ro-RO" sz="1200" dirty="0" err="1" smtClean="0">
                <a:latin typeface="Cambria" pitchFamily="18" charset="0"/>
                <a:hlinkClick r:id="rId2"/>
              </a:rPr>
              <a:t>www.edu.ro</a:t>
            </a:r>
            <a:r>
              <a:rPr lang="ro-RO" sz="1200" dirty="0" smtClean="0">
                <a:latin typeface="Cambria" pitchFamily="18" charset="0"/>
              </a:rPr>
              <a:t> – Învățământ  preuniversitar – Activități educative</a:t>
            </a:r>
            <a:endParaRPr lang="en-US" sz="1200" dirty="0">
              <a:latin typeface="Cambria" pitchFamily="18" charset="0"/>
            </a:endParaRPr>
          </a:p>
          <a:p>
            <a:pPr>
              <a:spcBef>
                <a:spcPct val="0"/>
              </a:spcBef>
              <a:buFontTx/>
              <a:buChar char="-"/>
              <a:defRPr/>
            </a:pPr>
            <a:endParaRPr lang="ro-RO" sz="1200" dirty="0">
              <a:latin typeface="Cambria" pitchFamily="18" charset="0"/>
            </a:endParaRPr>
          </a:p>
          <a:p>
            <a:pPr>
              <a:spcBef>
                <a:spcPct val="0"/>
              </a:spcBef>
              <a:defRPr/>
            </a:pPr>
            <a:endParaRPr lang="ro-RO" sz="1200" dirty="0">
              <a:latin typeface="Garamond" pitchFamily="18" charset="0"/>
            </a:endParaRPr>
          </a:p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xmlns="" val="157209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sz="3200" b="1" dirty="0">
                <a:latin typeface="Cambria" pitchFamily="18" charset="0"/>
              </a:rPr>
              <a:t>Proiecte prioritare</a:t>
            </a:r>
            <a:endParaRPr lang="en-US" sz="3200" b="1" dirty="0">
              <a:latin typeface="Cambr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spcBef>
                <a:spcPct val="0"/>
              </a:spcBef>
              <a:buFont typeface="Wingdings" pitchFamily="2" charset="2"/>
              <a:buChar char="q"/>
              <a:defRPr/>
            </a:pPr>
            <a:r>
              <a:rPr lang="ro-RO" b="1" dirty="0">
                <a:latin typeface="Cambria" pitchFamily="18" charset="0"/>
              </a:rPr>
              <a:t>Proiecte prioritare </a:t>
            </a:r>
          </a:p>
          <a:p>
            <a:pPr>
              <a:spcBef>
                <a:spcPct val="0"/>
              </a:spcBef>
              <a:buFontTx/>
              <a:buChar char="-"/>
              <a:defRPr/>
            </a:pPr>
            <a:endParaRPr lang="ro-RO" dirty="0" smtClean="0">
              <a:latin typeface="Cambria" pitchFamily="18" charset="0"/>
            </a:endParaRPr>
          </a:p>
          <a:p>
            <a:pPr>
              <a:spcBef>
                <a:spcPct val="0"/>
              </a:spcBef>
              <a:buFontTx/>
              <a:buChar char="-"/>
              <a:defRPr/>
            </a:pPr>
            <a:r>
              <a:rPr lang="ro-RO" dirty="0">
                <a:latin typeface="Cambria" pitchFamily="18" charset="0"/>
              </a:rPr>
              <a:t>Dezvoltarea motivaţiei educaționale atât a profesorilor, cât și a elevilor</a:t>
            </a:r>
            <a:r>
              <a:rPr lang="ro-RO" dirty="0" smtClean="0">
                <a:latin typeface="Cambria" pitchFamily="18" charset="0"/>
              </a:rPr>
              <a:t>;</a:t>
            </a:r>
          </a:p>
          <a:p>
            <a:pPr>
              <a:spcBef>
                <a:spcPct val="0"/>
              </a:spcBef>
              <a:buFontTx/>
              <a:buChar char="-"/>
              <a:defRPr/>
            </a:pPr>
            <a:r>
              <a:rPr lang="ro-RO" dirty="0" smtClean="0">
                <a:latin typeface="Cambria" pitchFamily="18" charset="0"/>
              </a:rPr>
              <a:t>Creșterea </a:t>
            </a:r>
            <a:r>
              <a:rPr lang="ro-RO" dirty="0">
                <a:latin typeface="Cambria" pitchFamily="18" charset="0"/>
              </a:rPr>
              <a:t>performanței educaționale; </a:t>
            </a:r>
          </a:p>
          <a:p>
            <a:pPr>
              <a:spcBef>
                <a:spcPct val="0"/>
              </a:spcBef>
              <a:buFontTx/>
              <a:buChar char="-"/>
              <a:defRPr/>
            </a:pPr>
            <a:r>
              <a:rPr lang="ro-RO" dirty="0" smtClean="0">
                <a:latin typeface="Cambria" pitchFamily="18" charset="0"/>
              </a:rPr>
              <a:t>Prevenirea </a:t>
            </a:r>
            <a:r>
              <a:rPr lang="ro-RO" dirty="0">
                <a:latin typeface="Cambria" pitchFamily="18" charset="0"/>
              </a:rPr>
              <a:t>abandonului şi reducerea </a:t>
            </a:r>
            <a:r>
              <a:rPr lang="ro-RO" dirty="0" smtClean="0">
                <a:latin typeface="Cambria" pitchFamily="18" charset="0"/>
              </a:rPr>
              <a:t>absenteismului;</a:t>
            </a:r>
            <a:endParaRPr lang="ro-RO" dirty="0">
              <a:latin typeface="Cambria" pitchFamily="18" charset="0"/>
            </a:endParaRPr>
          </a:p>
          <a:p>
            <a:pPr>
              <a:spcBef>
                <a:spcPct val="0"/>
              </a:spcBef>
              <a:buFontTx/>
              <a:buChar char="-"/>
              <a:defRPr/>
            </a:pPr>
            <a:r>
              <a:rPr lang="ro-RO" dirty="0" smtClean="0">
                <a:latin typeface="Cambria" pitchFamily="18" charset="0"/>
              </a:rPr>
              <a:t>Dezvoltarea </a:t>
            </a:r>
            <a:r>
              <a:rPr lang="ro-RO" dirty="0">
                <a:latin typeface="Cambria" pitchFamily="18" charset="0"/>
              </a:rPr>
              <a:t>motivaţiei pentru </a:t>
            </a:r>
            <a:r>
              <a:rPr lang="ro-RO" dirty="0" smtClean="0">
                <a:latin typeface="Cambria" pitchFamily="18" charset="0"/>
              </a:rPr>
              <a:t>învăţare;</a:t>
            </a:r>
            <a:endParaRPr lang="ro-RO" dirty="0">
              <a:latin typeface="Cambria" pitchFamily="18" charset="0"/>
            </a:endParaRPr>
          </a:p>
          <a:p>
            <a:pPr>
              <a:spcBef>
                <a:spcPct val="0"/>
              </a:spcBef>
              <a:buFontTx/>
              <a:buChar char="-"/>
              <a:defRPr/>
            </a:pPr>
            <a:r>
              <a:rPr lang="ro-RO" dirty="0">
                <a:latin typeface="Cambria" pitchFamily="18" charset="0"/>
              </a:rPr>
              <a:t>Reintegrarea şcolară a elevilor care au abandonat </a:t>
            </a:r>
            <a:r>
              <a:rPr lang="ro-RO" dirty="0" smtClean="0">
                <a:latin typeface="Cambria" pitchFamily="18" charset="0"/>
              </a:rPr>
              <a:t>şcoala;</a:t>
            </a:r>
            <a:endParaRPr lang="ro-RO" dirty="0">
              <a:latin typeface="Cambria" pitchFamily="18" charset="0"/>
            </a:endParaRPr>
          </a:p>
          <a:p>
            <a:pPr>
              <a:spcBef>
                <a:spcPct val="0"/>
              </a:spcBef>
              <a:buFontTx/>
              <a:buChar char="-"/>
              <a:defRPr/>
            </a:pPr>
            <a:r>
              <a:rPr lang="ro-RO" dirty="0">
                <a:latin typeface="Cambria" pitchFamily="18" charset="0"/>
              </a:rPr>
              <a:t> Cultura organizaţională a </a:t>
            </a:r>
            <a:r>
              <a:rPr lang="ro-RO" dirty="0" smtClean="0">
                <a:latin typeface="Cambria" pitchFamily="18" charset="0"/>
              </a:rPr>
              <a:t>şcolii.</a:t>
            </a:r>
            <a:endParaRPr lang="ro-RO" dirty="0">
              <a:latin typeface="Cambria" pitchFamily="18" charset="0"/>
            </a:endParaRPr>
          </a:p>
          <a:p>
            <a:pPr>
              <a:spcBef>
                <a:spcPct val="0"/>
              </a:spcBef>
              <a:buFontTx/>
              <a:buChar char="-"/>
              <a:defRPr/>
            </a:pPr>
            <a:endParaRPr lang="ro-RO" dirty="0">
              <a:latin typeface="Baskerville Old Face" pitchFamily="18" charset="0"/>
            </a:endParaRPr>
          </a:p>
          <a:p>
            <a:pPr marL="285750" indent="-285750">
              <a:spcBef>
                <a:spcPct val="0"/>
              </a:spcBef>
              <a:buFont typeface="Wingdings" pitchFamily="2" charset="2"/>
              <a:buChar char="q"/>
              <a:defRPr/>
            </a:pPr>
            <a:r>
              <a:rPr lang="ro-RO" b="1" dirty="0">
                <a:latin typeface="Cambria" pitchFamily="18" charset="0"/>
              </a:rPr>
              <a:t>Săptămâna “Să ştii mai multe, să fii mai bun!”</a:t>
            </a:r>
          </a:p>
          <a:p>
            <a:pPr>
              <a:spcBef>
                <a:spcPct val="0"/>
              </a:spcBef>
              <a:buFontTx/>
              <a:buChar char="-"/>
              <a:defRPr/>
            </a:pPr>
            <a:endParaRPr lang="ro-RO" dirty="0">
              <a:latin typeface="Cambria" pitchFamily="18" charset="0"/>
            </a:endParaRPr>
          </a:p>
          <a:p>
            <a:pPr>
              <a:spcBef>
                <a:spcPct val="0"/>
              </a:spcBef>
              <a:buFontTx/>
              <a:buChar char="-"/>
              <a:defRPr/>
            </a:pPr>
            <a:r>
              <a:rPr lang="ro-RO" dirty="0">
                <a:solidFill>
                  <a:srgbClr val="FF0000"/>
                </a:solidFill>
                <a:latin typeface="Cambria" pitchFamily="18" charset="0"/>
              </a:rPr>
              <a:t>Lecţii învăţate – </a:t>
            </a:r>
            <a:r>
              <a:rPr lang="ro-RO" dirty="0" smtClean="0">
                <a:solidFill>
                  <a:srgbClr val="FF0000"/>
                </a:solidFill>
                <a:latin typeface="Cambria" pitchFamily="18" charset="0"/>
              </a:rPr>
              <a:t>2015</a:t>
            </a:r>
            <a:endParaRPr lang="ro-RO" dirty="0">
              <a:solidFill>
                <a:srgbClr val="FF0000"/>
              </a:solidFill>
              <a:latin typeface="Cambria" pitchFamily="18" charset="0"/>
            </a:endParaRPr>
          </a:p>
          <a:p>
            <a:pPr>
              <a:spcBef>
                <a:spcPct val="0"/>
              </a:spcBef>
              <a:buFont typeface="Arial" charset="0"/>
              <a:buChar char="•"/>
              <a:defRPr/>
            </a:pPr>
            <a:r>
              <a:rPr lang="ro-RO" b="1" dirty="0" smtClean="0">
                <a:latin typeface="Cambria" pitchFamily="18" charset="0"/>
              </a:rPr>
              <a:t>COLECTAREA ȘI IMPLEMENTAREA IDEILOR ELEVILOR</a:t>
            </a:r>
            <a:r>
              <a:rPr lang="ro-RO" dirty="0" smtClean="0">
                <a:latin typeface="Cambria" pitchFamily="18" charset="0"/>
              </a:rPr>
              <a:t>!</a:t>
            </a:r>
          </a:p>
          <a:p>
            <a:pPr>
              <a:spcBef>
                <a:spcPct val="0"/>
              </a:spcBef>
              <a:buFont typeface="Arial" charset="0"/>
              <a:buChar char="•"/>
              <a:defRPr/>
            </a:pPr>
            <a:r>
              <a:rPr lang="ro-RO" b="1" dirty="0" smtClean="0">
                <a:latin typeface="Cambria" pitchFamily="18" charset="0"/>
              </a:rPr>
              <a:t>COOPTAREA ELEVILOR ÎN PREGĂTIREA ȘI IMPLEMENTAREA ACTIVITĂȚILOR! </a:t>
            </a:r>
          </a:p>
          <a:p>
            <a:pPr>
              <a:spcBef>
                <a:spcPct val="0"/>
              </a:spcBef>
              <a:buFont typeface="Arial" charset="0"/>
              <a:buChar char="•"/>
              <a:defRPr/>
            </a:pPr>
            <a:r>
              <a:rPr lang="ro-RO" b="1" dirty="0" smtClean="0">
                <a:latin typeface="Cambria" pitchFamily="18" charset="0"/>
              </a:rPr>
              <a:t>PREGĂTIREA RESPONSABILĂ A PROGRAMULUI DE ACTIVITĂȚI!</a:t>
            </a:r>
          </a:p>
          <a:p>
            <a:pPr>
              <a:spcBef>
                <a:spcPct val="0"/>
              </a:spcBef>
              <a:buFont typeface="Arial" charset="0"/>
              <a:buChar char="•"/>
              <a:defRPr/>
            </a:pPr>
            <a:r>
              <a:rPr lang="ro-RO" dirty="0" smtClean="0">
                <a:latin typeface="Cambria" pitchFamily="18" charset="0"/>
              </a:rPr>
              <a:t>necesitatea </a:t>
            </a:r>
            <a:r>
              <a:rPr lang="ro-RO" dirty="0">
                <a:latin typeface="Cambria" pitchFamily="18" charset="0"/>
              </a:rPr>
              <a:t>cursurilor de formare pentru consilierii educativi și </a:t>
            </a:r>
            <a:r>
              <a:rPr lang="ro-RO" dirty="0" smtClean="0">
                <a:latin typeface="Cambria" pitchFamily="18" charset="0"/>
              </a:rPr>
              <a:t>pentru cadrele </a:t>
            </a:r>
            <a:r>
              <a:rPr lang="ro-RO" dirty="0">
                <a:latin typeface="Cambria" pitchFamily="18" charset="0"/>
              </a:rPr>
              <a:t>didactice– în domeniul activităţilor extraşcolare datorită nivelului perimat de pregătire al </a:t>
            </a:r>
            <a:r>
              <a:rPr lang="ro-RO" dirty="0" smtClean="0">
                <a:latin typeface="Cambria" pitchFamily="18" charset="0"/>
              </a:rPr>
              <a:t>acestora. </a:t>
            </a:r>
          </a:p>
          <a:p>
            <a:pPr marL="0" indent="0">
              <a:spcBef>
                <a:spcPct val="0"/>
              </a:spcBef>
              <a:buNone/>
              <a:defRPr/>
            </a:pPr>
            <a:endParaRPr lang="ro-RO" dirty="0">
              <a:latin typeface="Baskerville Old Face" pitchFamily="18" charset="0"/>
            </a:endParaRPr>
          </a:p>
          <a:p>
            <a:pPr>
              <a:spcBef>
                <a:spcPct val="0"/>
              </a:spcBef>
              <a:defRPr/>
            </a:pPr>
            <a:endParaRPr lang="en-US" dirty="0">
              <a:latin typeface="Baskerville Old Fac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24563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Solicitări  urgente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686800" cy="5257800"/>
          </a:xfrm>
        </p:spPr>
        <p:txBody>
          <a:bodyPr>
            <a:normAutofit lnSpcReduction="10000"/>
          </a:bodyPr>
          <a:lstStyle/>
          <a:p>
            <a:r>
              <a:rPr lang="en-US" sz="1700" b="1" dirty="0" smtClean="0"/>
              <a:t>CONTEXT</a:t>
            </a:r>
          </a:p>
          <a:p>
            <a:r>
              <a:rPr lang="ro-RO" sz="1700" b="1" dirty="0" smtClean="0"/>
              <a:t>Educația rutieră – conform </a:t>
            </a:r>
            <a:r>
              <a:rPr lang="en-US" sz="1700" b="1" dirty="0" smtClean="0"/>
              <a:t>ORDONANT</a:t>
            </a:r>
            <a:r>
              <a:rPr lang="ro-RO" sz="1700" b="1" dirty="0" smtClean="0"/>
              <a:t>EI</a:t>
            </a:r>
            <a:r>
              <a:rPr lang="en-US" sz="1700" b="1" dirty="0" smtClean="0"/>
              <a:t> </a:t>
            </a:r>
            <a:r>
              <a:rPr lang="en-US" sz="1700" b="1" dirty="0"/>
              <a:t>DE </a:t>
            </a:r>
            <a:r>
              <a:rPr lang="en-US" sz="1700" b="1" dirty="0" smtClean="0"/>
              <a:t>URGEN</a:t>
            </a:r>
            <a:r>
              <a:rPr lang="ro-RO" sz="1700" b="1" dirty="0" smtClean="0"/>
              <a:t>ȚĂ</a:t>
            </a:r>
            <a:r>
              <a:rPr lang="en-US" sz="1700" b="1" dirty="0" smtClean="0"/>
              <a:t> </a:t>
            </a:r>
            <a:r>
              <a:rPr lang="en-US" sz="1700" b="1" dirty="0"/>
              <a:t>nr. 195/2002 </a:t>
            </a:r>
            <a:r>
              <a:rPr lang="en-US" sz="1700" b="1" dirty="0" err="1"/>
              <a:t>privind</a:t>
            </a:r>
            <a:r>
              <a:rPr lang="en-US" sz="1700" b="1" dirty="0"/>
              <a:t> </a:t>
            </a:r>
            <a:r>
              <a:rPr lang="en-US" sz="1700" b="1" dirty="0" err="1"/>
              <a:t>circulatia</a:t>
            </a:r>
            <a:r>
              <a:rPr lang="en-US" sz="1700" b="1" dirty="0"/>
              <a:t> </a:t>
            </a:r>
            <a:r>
              <a:rPr lang="en-US" sz="1700" b="1" dirty="0" err="1"/>
              <a:t>pe</a:t>
            </a:r>
            <a:r>
              <a:rPr lang="en-US" sz="1700" b="1" dirty="0"/>
              <a:t> </a:t>
            </a:r>
            <a:r>
              <a:rPr lang="en-US" sz="1700" b="1" dirty="0" err="1"/>
              <a:t>drumurile</a:t>
            </a:r>
            <a:r>
              <a:rPr lang="en-US" sz="1700" b="1" dirty="0"/>
              <a:t> </a:t>
            </a:r>
            <a:r>
              <a:rPr lang="en-US" sz="1700" b="1" dirty="0" err="1"/>
              <a:t>publice</a:t>
            </a:r>
            <a:r>
              <a:rPr lang="en-US" sz="1700" b="1" dirty="0"/>
              <a:t>, </a:t>
            </a:r>
            <a:r>
              <a:rPr lang="ro-RO" sz="1700" b="1" dirty="0" smtClean="0"/>
              <a:t>cu modificările și completările ulterioare: </a:t>
            </a:r>
          </a:p>
          <a:p>
            <a:r>
              <a:rPr lang="ro-RO" sz="1600" b="1" dirty="0"/>
              <a:t>Art. 124 </a:t>
            </a:r>
            <a:r>
              <a:rPr lang="ro-RO" sz="1600" dirty="0"/>
              <a:t/>
            </a:r>
            <a:br>
              <a:rPr lang="ro-RO" sz="1600" dirty="0"/>
            </a:br>
            <a:r>
              <a:rPr lang="ro-RO" sz="1600" dirty="0"/>
              <a:t>Ministerul </a:t>
            </a:r>
            <a:r>
              <a:rPr lang="ro-RO" sz="1600" dirty="0" err="1"/>
              <a:t>Educatiei</a:t>
            </a:r>
            <a:r>
              <a:rPr lang="ro-RO" sz="1600" dirty="0"/>
              <a:t> si </a:t>
            </a:r>
            <a:r>
              <a:rPr lang="ro-RO" sz="1600" dirty="0" err="1"/>
              <a:t>Cercetarii</a:t>
            </a:r>
            <a:r>
              <a:rPr lang="ro-RO" sz="1600" dirty="0"/>
              <a:t> are </a:t>
            </a:r>
            <a:r>
              <a:rPr lang="ro-RO" sz="1600" dirty="0" err="1"/>
              <a:t>urmatoarele</a:t>
            </a:r>
            <a:r>
              <a:rPr lang="ro-RO" sz="1600" dirty="0"/>
              <a:t>  </a:t>
            </a:r>
            <a:r>
              <a:rPr lang="ro-RO" sz="1600" dirty="0" err="1"/>
              <a:t>atributii</a:t>
            </a:r>
            <a:r>
              <a:rPr lang="ro-RO" sz="1600" dirty="0"/>
              <a:t>:</a:t>
            </a:r>
            <a:endParaRPr lang="en-US" sz="1600" dirty="0"/>
          </a:p>
          <a:p>
            <a:r>
              <a:rPr lang="ro-RO" sz="1600" dirty="0"/>
              <a:t>a)asigura, prin programa </a:t>
            </a:r>
            <a:r>
              <a:rPr lang="ro-RO" sz="1600" dirty="0" err="1"/>
              <a:t>scolara</a:t>
            </a:r>
            <a:r>
              <a:rPr lang="ro-RO" sz="1600" dirty="0"/>
              <a:t>, </a:t>
            </a:r>
            <a:r>
              <a:rPr lang="ro-RO" sz="1600" dirty="0" err="1"/>
              <a:t>educatia</a:t>
            </a:r>
            <a:r>
              <a:rPr lang="ro-RO" sz="1600" dirty="0"/>
              <a:t> rutiera a </a:t>
            </a:r>
            <a:r>
              <a:rPr lang="ro-RO" sz="1600" dirty="0" err="1"/>
              <a:t>prescolarilor</a:t>
            </a:r>
            <a:r>
              <a:rPr lang="ro-RO" sz="1600" dirty="0"/>
              <a:t> si elevilor din </a:t>
            </a:r>
            <a:r>
              <a:rPr lang="ro-RO" sz="1600" dirty="0" err="1"/>
              <a:t>invatamantul</a:t>
            </a:r>
            <a:r>
              <a:rPr lang="ro-RO" sz="1600" dirty="0"/>
              <a:t> preuniversitar;</a:t>
            </a:r>
            <a:br>
              <a:rPr lang="ro-RO" sz="1600" dirty="0"/>
            </a:br>
            <a:r>
              <a:rPr lang="ro-RO" sz="1600" dirty="0"/>
              <a:t>b)asigura, in </a:t>
            </a:r>
            <a:r>
              <a:rPr lang="ro-RO" sz="1600" dirty="0" err="1"/>
              <a:t>unitatile</a:t>
            </a:r>
            <a:r>
              <a:rPr lang="ro-RO" sz="1600" dirty="0"/>
              <a:t> de </a:t>
            </a:r>
            <a:r>
              <a:rPr lang="ro-RO" sz="1600" dirty="0" err="1"/>
              <a:t>invatamant</a:t>
            </a:r>
            <a:r>
              <a:rPr lang="ro-RO" sz="1600" dirty="0"/>
              <a:t> specializate, </a:t>
            </a:r>
            <a:r>
              <a:rPr lang="ro-RO" sz="1600" dirty="0" err="1"/>
              <a:t>pregatirea</a:t>
            </a:r>
            <a:r>
              <a:rPr lang="ro-RO" sz="1600" dirty="0"/>
              <a:t> </a:t>
            </a:r>
            <a:r>
              <a:rPr lang="ro-RO" sz="1600" dirty="0" err="1"/>
              <a:t>cursantilor</a:t>
            </a:r>
            <a:r>
              <a:rPr lang="ro-RO" sz="1600" dirty="0"/>
              <a:t> in vederea </a:t>
            </a:r>
            <a:r>
              <a:rPr lang="ro-RO" sz="1600" dirty="0" err="1"/>
              <a:t>obtinerii</a:t>
            </a:r>
            <a:r>
              <a:rPr lang="ro-RO" sz="1600" dirty="0"/>
              <a:t> permisului de conducere;</a:t>
            </a:r>
            <a:br>
              <a:rPr lang="ro-RO" sz="1600" dirty="0"/>
            </a:br>
            <a:r>
              <a:rPr lang="ro-RO" sz="1600" dirty="0"/>
              <a:t>c)</a:t>
            </a:r>
            <a:r>
              <a:rPr lang="ro-RO" sz="1600" dirty="0" err="1"/>
              <a:t>indruma</a:t>
            </a:r>
            <a:r>
              <a:rPr lang="ro-RO" sz="1600" dirty="0"/>
              <a:t>, </a:t>
            </a:r>
            <a:r>
              <a:rPr lang="ro-RO" sz="1600" dirty="0" err="1"/>
              <a:t>coordoneaza</a:t>
            </a:r>
            <a:r>
              <a:rPr lang="ro-RO" sz="1600" dirty="0"/>
              <a:t> si </a:t>
            </a:r>
            <a:r>
              <a:rPr lang="ro-RO" sz="1600" dirty="0" err="1"/>
              <a:t>controleaza</a:t>
            </a:r>
            <a:r>
              <a:rPr lang="ro-RO" sz="1600" dirty="0"/>
              <a:t>, prin inspectoratele </a:t>
            </a:r>
            <a:r>
              <a:rPr lang="ro-RO" sz="1600" dirty="0" err="1"/>
              <a:t>scolare</a:t>
            </a:r>
            <a:r>
              <a:rPr lang="ro-RO" sz="1600" dirty="0"/>
              <a:t>, activitatea de </a:t>
            </a:r>
            <a:r>
              <a:rPr lang="ro-RO" sz="1600" dirty="0" err="1"/>
              <a:t>educatie</a:t>
            </a:r>
            <a:r>
              <a:rPr lang="ro-RO" sz="1600" dirty="0"/>
              <a:t> rutiera in </a:t>
            </a:r>
            <a:r>
              <a:rPr lang="ro-RO" sz="1600" dirty="0" err="1"/>
              <a:t>unitatile</a:t>
            </a:r>
            <a:r>
              <a:rPr lang="ro-RO" sz="1600" dirty="0"/>
              <a:t> de </a:t>
            </a:r>
            <a:r>
              <a:rPr lang="ro-RO" sz="1600" dirty="0" err="1"/>
              <a:t>invatamant</a:t>
            </a:r>
            <a:r>
              <a:rPr lang="ro-RO" sz="1600" dirty="0"/>
              <a:t>, inclusiv de </a:t>
            </a:r>
            <a:r>
              <a:rPr lang="ro-RO" sz="1600" dirty="0" err="1"/>
              <a:t>pregatire</a:t>
            </a:r>
            <a:r>
              <a:rPr lang="ro-RO" sz="1600" dirty="0"/>
              <a:t> si de </a:t>
            </a:r>
            <a:r>
              <a:rPr lang="ro-RO" sz="1600" dirty="0" err="1"/>
              <a:t>perfectionare</a:t>
            </a:r>
            <a:r>
              <a:rPr lang="ro-RO" sz="1600" dirty="0"/>
              <a:t> a cadrelor didactice desemnate sa execute astfel de </a:t>
            </a:r>
            <a:r>
              <a:rPr lang="ro-RO" sz="1600" dirty="0" err="1"/>
              <a:t>activitati</a:t>
            </a:r>
            <a:r>
              <a:rPr lang="ro-RO" sz="1600" dirty="0"/>
              <a:t>;</a:t>
            </a:r>
            <a:br>
              <a:rPr lang="ro-RO" sz="1600" dirty="0"/>
            </a:br>
            <a:r>
              <a:rPr lang="ro-RO" sz="1600" dirty="0"/>
              <a:t>d)asigura materialul didactic pentru laboratoarele de </a:t>
            </a:r>
            <a:r>
              <a:rPr lang="ro-RO" sz="1600" dirty="0" err="1"/>
              <a:t>educatie</a:t>
            </a:r>
            <a:r>
              <a:rPr lang="ro-RO" sz="1600" dirty="0"/>
              <a:t> rutiera si </a:t>
            </a:r>
            <a:r>
              <a:rPr lang="ro-RO" sz="1600" dirty="0" err="1"/>
              <a:t>parcurile-scoala</a:t>
            </a:r>
            <a:r>
              <a:rPr lang="ro-RO" sz="1600" dirty="0"/>
              <a:t> proprii de </a:t>
            </a:r>
            <a:r>
              <a:rPr lang="ro-RO" sz="1600" dirty="0" err="1"/>
              <a:t>circulatie</a:t>
            </a:r>
            <a:r>
              <a:rPr lang="ro-RO" sz="1600" dirty="0"/>
              <a:t>.</a:t>
            </a:r>
          </a:p>
          <a:p>
            <a:r>
              <a:rPr lang="ro-RO" sz="1600" b="1" dirty="0"/>
              <a:t>Articolul 129 </a:t>
            </a:r>
            <a:r>
              <a:rPr lang="ro-RO" sz="1600" dirty="0"/>
              <a:t/>
            </a:r>
            <a:br>
              <a:rPr lang="ro-RO" sz="1600" dirty="0"/>
            </a:br>
            <a:r>
              <a:rPr lang="ro-RO" sz="1600" dirty="0"/>
              <a:t>2) In </a:t>
            </a:r>
            <a:r>
              <a:rPr lang="ro-RO" sz="1600" dirty="0" err="1"/>
              <a:t>unitatile</a:t>
            </a:r>
            <a:r>
              <a:rPr lang="ro-RO" sz="1600" dirty="0"/>
              <a:t> de </a:t>
            </a:r>
            <a:r>
              <a:rPr lang="ro-RO" sz="1600" dirty="0" err="1"/>
              <a:t>invatamant</a:t>
            </a:r>
            <a:r>
              <a:rPr lang="ro-RO" sz="1600" dirty="0"/>
              <a:t> </a:t>
            </a:r>
            <a:r>
              <a:rPr lang="ro-RO" sz="1600" dirty="0" err="1"/>
              <a:t>prescolar</a:t>
            </a:r>
            <a:r>
              <a:rPr lang="ro-RO" sz="1600" dirty="0"/>
              <a:t>, primar si gimnazial obligatoriu se </a:t>
            </a:r>
            <a:r>
              <a:rPr lang="ro-RO" sz="1600" dirty="0" err="1"/>
              <a:t>desfasoara</a:t>
            </a:r>
            <a:r>
              <a:rPr lang="ro-RO" sz="1600" dirty="0"/>
              <a:t> cel </a:t>
            </a:r>
            <a:r>
              <a:rPr lang="ro-RO" sz="1600" dirty="0" err="1"/>
              <a:t>putin</a:t>
            </a:r>
            <a:r>
              <a:rPr lang="ro-RO" sz="1600" dirty="0"/>
              <a:t> o ora de </a:t>
            </a:r>
            <a:r>
              <a:rPr lang="ro-RO" sz="1600" dirty="0" err="1"/>
              <a:t>educatie</a:t>
            </a:r>
            <a:r>
              <a:rPr lang="ro-RO" sz="1600" dirty="0"/>
              <a:t> rutiera pe </a:t>
            </a:r>
            <a:r>
              <a:rPr lang="ro-RO" sz="1600" dirty="0" err="1"/>
              <a:t>saptamana</a:t>
            </a:r>
            <a:r>
              <a:rPr lang="ro-RO" sz="1600" dirty="0"/>
              <a:t>, </a:t>
            </a:r>
            <a:r>
              <a:rPr lang="ro-RO" sz="1600" dirty="0" err="1"/>
              <a:t>pe</a:t>
            </a:r>
            <a:r>
              <a:rPr lang="ro-RO" sz="1600" dirty="0"/>
              <a:t> parcursul anului </a:t>
            </a:r>
            <a:r>
              <a:rPr lang="ro-RO" sz="1600" dirty="0" err="1"/>
              <a:t>scolar</a:t>
            </a:r>
            <a:r>
              <a:rPr lang="ro-RO" sz="1600" dirty="0"/>
              <a:t>.</a:t>
            </a:r>
            <a:br>
              <a:rPr lang="ro-RO" sz="1600" dirty="0"/>
            </a:br>
            <a:r>
              <a:rPr lang="ro-RO" sz="1600" b="1" dirty="0"/>
              <a:t>Articolul 128 </a:t>
            </a:r>
            <a:r>
              <a:rPr lang="ro-RO" sz="1600" dirty="0"/>
              <a:t/>
            </a:r>
            <a:br>
              <a:rPr lang="ro-RO" sz="1600" dirty="0"/>
            </a:br>
            <a:r>
              <a:rPr lang="ro-RO" sz="1600" dirty="0"/>
              <a:t>(1) </a:t>
            </a:r>
            <a:r>
              <a:rPr lang="ro-RO" sz="1600" dirty="0" err="1"/>
              <a:t>Autoritatile</a:t>
            </a:r>
            <a:r>
              <a:rPr lang="ro-RO" sz="1600" dirty="0"/>
              <a:t> </a:t>
            </a:r>
            <a:r>
              <a:rPr lang="ro-RO" sz="1600" dirty="0" err="1"/>
              <a:t>administratiei</a:t>
            </a:r>
            <a:r>
              <a:rPr lang="ro-RO" sz="1600" dirty="0"/>
              <a:t> publice locale au </a:t>
            </a:r>
            <a:r>
              <a:rPr lang="ro-RO" sz="1600" dirty="0" err="1"/>
              <a:t>urmatoarele</a:t>
            </a:r>
            <a:r>
              <a:rPr lang="ro-RO" sz="1600" dirty="0"/>
              <a:t> </a:t>
            </a:r>
            <a:r>
              <a:rPr lang="ro-RO" sz="1600" dirty="0" err="1"/>
              <a:t>atributii</a:t>
            </a:r>
            <a:r>
              <a:rPr lang="ro-RO" sz="1600" dirty="0"/>
              <a:t>:</a:t>
            </a:r>
            <a:br>
              <a:rPr lang="ro-RO" sz="1600" dirty="0"/>
            </a:br>
            <a:r>
              <a:rPr lang="ro-RO" sz="1600" dirty="0"/>
              <a:t>i)</a:t>
            </a:r>
            <a:r>
              <a:rPr lang="ro-RO" sz="1600" dirty="0" err="1"/>
              <a:t>sprijina</a:t>
            </a:r>
            <a:r>
              <a:rPr lang="ro-RO" sz="1600" dirty="0"/>
              <a:t> </a:t>
            </a:r>
            <a:r>
              <a:rPr lang="ro-RO" sz="1600" dirty="0" err="1"/>
              <a:t>activitatile</a:t>
            </a:r>
            <a:r>
              <a:rPr lang="ro-RO" sz="1600" dirty="0"/>
              <a:t> organizate de Ministerul </a:t>
            </a:r>
            <a:r>
              <a:rPr lang="ro-RO" sz="1600" dirty="0" err="1"/>
              <a:t>Educatiei</a:t>
            </a:r>
            <a:r>
              <a:rPr lang="ro-RO" sz="1600" dirty="0"/>
              <a:t> si </a:t>
            </a:r>
            <a:r>
              <a:rPr lang="ro-RO" sz="1600" dirty="0" err="1"/>
              <a:t>Cercetarii</a:t>
            </a:r>
            <a:r>
              <a:rPr lang="ro-RO" sz="1600" dirty="0"/>
              <a:t> </a:t>
            </a:r>
            <a:r>
              <a:rPr lang="ro-RO" sz="1600" dirty="0" err="1"/>
              <a:t>si</a:t>
            </a:r>
            <a:r>
              <a:rPr lang="ro-RO" sz="1600" dirty="0"/>
              <a:t> de Ministerul </a:t>
            </a:r>
            <a:r>
              <a:rPr lang="ro-RO" sz="1600" dirty="0" err="1"/>
              <a:t>Administratiei</a:t>
            </a:r>
            <a:r>
              <a:rPr lang="ro-RO" sz="1600" dirty="0"/>
              <a:t> si Internelor pentru </a:t>
            </a:r>
            <a:r>
              <a:rPr lang="ro-RO" sz="1600" dirty="0" err="1"/>
              <a:t>educatia</a:t>
            </a:r>
            <a:r>
              <a:rPr lang="ro-RO" sz="1600" dirty="0"/>
              <a:t> rutiera a elevilor.</a:t>
            </a:r>
            <a:br>
              <a:rPr lang="ro-RO" sz="1600" dirty="0"/>
            </a:br>
            <a:endParaRPr lang="en-US" sz="16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712467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EDUCAȚIA RUTIERĂ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n-US" sz="1800" b="1" dirty="0" smtClean="0"/>
              <a:t>SOLICITARE</a:t>
            </a:r>
          </a:p>
          <a:p>
            <a:pPr>
              <a:buFont typeface="Wingdings" pitchFamily="2" charset="2"/>
              <a:buChar char="v"/>
            </a:pPr>
            <a:r>
              <a:rPr lang="ro-RO" sz="1800" b="1" dirty="0" smtClean="0"/>
              <a:t>Transmiterea (</a:t>
            </a:r>
            <a:r>
              <a:rPr lang="ro-RO" sz="1800" b="1" dirty="0" err="1" smtClean="0"/>
              <a:t>rddcherciu</a:t>
            </a:r>
            <a:r>
              <a:rPr lang="ro-RO" sz="1800" b="1" dirty="0" smtClean="0"/>
              <a:t>@</a:t>
            </a:r>
            <a:r>
              <a:rPr lang="ro-RO" sz="1800" b="1" dirty="0" err="1" smtClean="0"/>
              <a:t>gmail.com</a:t>
            </a:r>
            <a:r>
              <a:rPr lang="ro-RO" sz="1800" b="1" dirty="0" smtClean="0"/>
              <a:t>), în regim de urgență (</a:t>
            </a:r>
            <a:r>
              <a:rPr lang="en-US" sz="1800" b="1" dirty="0" smtClean="0"/>
              <a:t> 1 </a:t>
            </a:r>
            <a:r>
              <a:rPr lang="en-US" sz="1800" b="1" dirty="0" err="1" smtClean="0"/>
              <a:t>octombrie</a:t>
            </a:r>
            <a:r>
              <a:rPr lang="en-US" sz="1800" b="1" dirty="0" smtClean="0"/>
              <a:t> </a:t>
            </a:r>
            <a:r>
              <a:rPr lang="ro-RO" sz="1800" b="1" dirty="0" smtClean="0"/>
              <a:t>2015 – cel târziu):</a:t>
            </a:r>
          </a:p>
          <a:p>
            <a:r>
              <a:rPr lang="ro-RO" sz="1800" dirty="0" smtClean="0"/>
              <a:t> a listei ”formatorilor” specializați  în domeniul educației rutiere (profesorii care pregătesc echipajele de elevi care participă la concursuri de educație rutieră)/ județ.</a:t>
            </a:r>
          </a:p>
          <a:p>
            <a:r>
              <a:rPr lang="ro-RO" sz="1800" dirty="0"/>
              <a:t> </a:t>
            </a:r>
            <a:r>
              <a:rPr lang="ro-RO" sz="1800" dirty="0" smtClean="0"/>
              <a:t>a listei concursurilor de  educație rutieră – la nivel de județ (școli implicate, nr. de cadre didactice, nr. de elevi); </a:t>
            </a:r>
          </a:p>
          <a:p>
            <a:r>
              <a:rPr lang="ro-RO" sz="1800" dirty="0"/>
              <a:t>a</a:t>
            </a:r>
            <a:r>
              <a:rPr lang="ro-RO" sz="1800" dirty="0" smtClean="0"/>
              <a:t> listei opționalelor de educație </a:t>
            </a:r>
            <a:r>
              <a:rPr lang="ro-RO" sz="1800" dirty="0"/>
              <a:t>rutieră – la nivel de județ </a:t>
            </a:r>
            <a:r>
              <a:rPr lang="ro-RO" sz="1800" dirty="0" smtClean="0"/>
              <a:t>(</a:t>
            </a:r>
            <a:r>
              <a:rPr lang="ro-RO" sz="1800" dirty="0"/>
              <a:t>ș</a:t>
            </a:r>
            <a:r>
              <a:rPr lang="ro-RO" sz="1800" dirty="0" smtClean="0"/>
              <a:t>coala, clasa); </a:t>
            </a:r>
          </a:p>
          <a:p>
            <a:r>
              <a:rPr lang="ro-RO" sz="1800" dirty="0" smtClean="0"/>
              <a:t>a adresei transmise unităților de învățământ – cu privire la obligativitatea efectuării unei ore de educație rutieră/ săptămână, fie în zonă formală, fie non-formală </a:t>
            </a:r>
            <a:r>
              <a:rPr lang="ro-RO" sz="1800" dirty="0"/>
              <a:t>(</a:t>
            </a:r>
            <a:r>
              <a:rPr lang="ro-RO" sz="1800" dirty="0" smtClean="0"/>
              <a:t>adresă scanată); </a:t>
            </a:r>
          </a:p>
          <a:p>
            <a:r>
              <a:rPr lang="ro-RO" sz="1800" dirty="0"/>
              <a:t>a</a:t>
            </a:r>
            <a:r>
              <a:rPr lang="ro-RO" sz="1800" dirty="0" smtClean="0"/>
              <a:t> planului de activități pentru anul școlar 2015 – 2016 – semnat de ISJ și IPJ (scanat).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xmlns="" val="9064646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656</TotalTime>
  <Words>1359</Words>
  <Application>Microsoft Office PowerPoint</Application>
  <PresentationFormat>On-screen Show (4:3)</PresentationFormat>
  <Paragraphs>117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Trek</vt:lpstr>
      <vt:lpstr>ANUL ŞCOLAR   2015 - 2016 </vt:lpstr>
      <vt:lpstr>ACTE NORMATIVE</vt:lpstr>
      <vt:lpstr>INSPECTORUL EDUCATIV - DOCUMENTE</vt:lpstr>
      <vt:lpstr>INSPECȚIA TEMATICĂ</vt:lpstr>
      <vt:lpstr>PROIECTAREA ACTIVITĂȚILOR EXTRAȘCOLARE, ca factor corector / potențator al educației – la nivelul unității de învățământ</vt:lpstr>
      <vt:lpstr>Programe internaționale, naționale</vt:lpstr>
      <vt:lpstr>Proiecte prioritare</vt:lpstr>
      <vt:lpstr>Solicitări  urgente</vt:lpstr>
      <vt:lpstr>EDUCAȚIA RUTIERĂ</vt:lpstr>
      <vt:lpstr>Situații de reglementat – urgent!!!!!</vt:lpstr>
      <vt:lpstr>INSPECTOR GENERAL,  RODICA DIANA CHERCIU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ANUL ŞCOLAR 2013 - 2014</dc:title>
  <dc:creator>Rodica Cherciu</dc:creator>
  <cp:lastModifiedBy>Elena</cp:lastModifiedBy>
  <cp:revision>49</cp:revision>
  <cp:lastPrinted>2014-08-22T06:21:58Z</cp:lastPrinted>
  <dcterms:created xsi:type="dcterms:W3CDTF">2013-09-05T05:56:02Z</dcterms:created>
  <dcterms:modified xsi:type="dcterms:W3CDTF">2015-09-14T09:27:22Z</dcterms:modified>
</cp:coreProperties>
</file>