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4" r:id="rId3"/>
    <p:sldId id="257" r:id="rId4"/>
    <p:sldId id="259" r:id="rId5"/>
    <p:sldId id="260" r:id="rId6"/>
    <p:sldId id="261" r:id="rId7"/>
    <p:sldId id="262" r:id="rId8"/>
    <p:sldId id="267" r:id="rId9"/>
    <p:sldId id="265" r:id="rId10"/>
    <p:sldId id="266" r:id="rId11"/>
    <p:sldId id="268" r:id="rId12"/>
    <p:sldId id="269" r:id="rId13"/>
    <p:sldId id="271" r:id="rId14"/>
    <p:sldId id="272" r:id="rId15"/>
    <p:sldId id="275" r:id="rId16"/>
    <p:sldId id="276" r:id="rId17"/>
    <p:sldId id="277" r:id="rId18"/>
    <p:sldId id="278" r:id="rId19"/>
    <p:sldId id="2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6" d="100"/>
          <a:sy n="46" d="100"/>
        </p:scale>
        <p:origin x="-204" y="-96"/>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192853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95A7C2-25DF-43DB-99B6-DA380B89AB80}" type="datetimeFigureOut">
              <a:rPr lang="en-US" smtClean="0"/>
              <a:pPr/>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13311221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4176374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xmlns="" val="25486864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32539110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2881029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1383478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1849850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3594208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660424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3371989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895A7C2-25DF-43DB-99B6-DA380B89AB80}" type="datetimeFigureOut">
              <a:rPr lang="en-US" smtClean="0"/>
              <a:pPr/>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3620810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895A7C2-25DF-43DB-99B6-DA380B89AB80}" type="datetimeFigureOut">
              <a:rPr lang="en-US" smtClean="0"/>
              <a:pPr/>
              <a:t>6/5/2018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3951780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2642858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2019634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9895A7C2-25DF-43DB-99B6-DA380B89AB80}" type="datetimeFigureOut">
              <a:rPr lang="en-US" smtClean="0"/>
              <a:pPr/>
              <a:t>6/5/2018</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3270140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895A7C2-25DF-43DB-99B6-DA380B89AB80}" type="datetimeFigureOut">
              <a:rPr lang="en-US" smtClean="0"/>
              <a:pPr/>
              <a:t>6/5/2018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835097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print">
            <a:extLst>
              <a:ext uri="{28A0092B-C50C-407E-A947-70E740481C1C}">
                <a14:useLocalDpi xmlns:a14="http://schemas.microsoft.com/office/drawing/2010/main" xmlns=""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print">
            <a:extLst>
              <a:ext uri="{28A0092B-C50C-407E-A947-70E740481C1C}">
                <a14:useLocalDpi xmlns:a14="http://schemas.microsoft.com/office/drawing/2010/main" xmlns=""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print">
            <a:extLst>
              <a:ext uri="{28A0092B-C50C-407E-A947-70E740481C1C}">
                <a14:useLocalDpi xmlns:a14="http://schemas.microsoft.com/office/drawing/2010/main" xmlns=""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print">
            <a:extLst>
              <a:ext uri="{28A0092B-C50C-407E-A947-70E740481C1C}">
                <a14:useLocalDpi xmlns:a14="http://schemas.microsoft.com/office/drawing/2010/main" xmlns=""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895A7C2-25DF-43DB-99B6-DA380B89AB80}" type="datetimeFigureOut">
              <a:rPr lang="en-US" smtClean="0"/>
              <a:pPr/>
              <a:t>6/5/2018</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0403D756-C51D-4678-8D09-0FEB71BBAD12}" type="slidenum">
              <a:rPr lang="en-US" smtClean="0"/>
              <a:pPr/>
              <a:t>‹#›</a:t>
            </a:fld>
            <a:endParaRPr lang="en-US"/>
          </a:p>
        </p:txBody>
      </p:sp>
    </p:spTree>
    <p:extLst>
      <p:ext uri="{BB962C8B-B14F-4D97-AF65-F5344CB8AC3E}">
        <p14:creationId xmlns:p14="http://schemas.microsoft.com/office/powerpoint/2010/main" xmlns="" val="351067479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a:t>
            </a:r>
            <a:endParaRPr lang="en-US" dirty="0"/>
          </a:p>
        </p:txBody>
      </p:sp>
      <p:sp>
        <p:nvSpPr>
          <p:cNvPr id="3" name="Content Placeholder 2"/>
          <p:cNvSpPr>
            <a:spLocks noGrp="1"/>
          </p:cNvSpPr>
          <p:nvPr>
            <p:ph idx="1"/>
          </p:nvPr>
        </p:nvSpPr>
        <p:spPr>
          <a:xfrm>
            <a:off x="1103312" y="2052918"/>
            <a:ext cx="10118870" cy="4195481"/>
          </a:xfrm>
        </p:spPr>
        <p:txBody>
          <a:bodyPr>
            <a:normAutofit/>
          </a:bodyPr>
          <a:lstStyle/>
          <a:p>
            <a:pPr marL="0" indent="0" algn="ctr">
              <a:buNone/>
            </a:pPr>
            <a:endParaRPr lang="ro-RO" sz="1800" cap="all" dirty="0" smtClean="0"/>
          </a:p>
          <a:p>
            <a:pPr marL="0" indent="0" algn="ctr">
              <a:buNone/>
            </a:pPr>
            <a:endParaRPr lang="ro-RO" sz="1800" cap="all" dirty="0" smtClean="0"/>
          </a:p>
          <a:p>
            <a:pPr marL="0" indent="0" algn="ctr">
              <a:lnSpc>
                <a:spcPct val="200000"/>
              </a:lnSpc>
              <a:buNone/>
            </a:pPr>
            <a:r>
              <a:rPr lang="ro-RO" sz="6600" b="1" i="1" dirty="0" smtClean="0"/>
              <a:t>FLIPPED CLASSROOOM</a:t>
            </a:r>
            <a:endParaRPr lang="en-US" sz="6600" b="1" i="1" dirty="0" smtClean="0"/>
          </a:p>
          <a:p>
            <a:pPr marL="0" indent="0" algn="ctr">
              <a:lnSpc>
                <a:spcPct val="200000"/>
              </a:lnSpc>
              <a:buNone/>
            </a:pPr>
            <a:endParaRPr lang="en-US" sz="2400" b="1" i="1" cap="all" dirty="0"/>
          </a:p>
        </p:txBody>
      </p:sp>
      <p:grpSp>
        <p:nvGrpSpPr>
          <p:cNvPr id="4" name="Group 3"/>
          <p:cNvGrpSpPr>
            <a:grpSpLocks/>
          </p:cNvGrpSpPr>
          <p:nvPr/>
        </p:nvGrpSpPr>
        <p:grpSpPr bwMode="auto">
          <a:xfrm>
            <a:off x="2095884" y="655778"/>
            <a:ext cx="6961395" cy="994410"/>
            <a:chOff x="1058" y="-87"/>
            <a:chExt cx="9986" cy="1566"/>
          </a:xfrm>
        </p:grpSpPr>
        <p:pic>
          <p:nvPicPr>
            <p:cNvPr id="5"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l="89297" b="18176"/>
            <a:stretch>
              <a:fillRect/>
            </a:stretch>
          </p:blipFill>
          <p:spPr bwMode="auto">
            <a:xfrm>
              <a:off x="9949" y="187"/>
              <a:ext cx="1095" cy="1292"/>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image1.jpeg"/>
            <p:cNvPicPr>
              <a:picLocks noChangeAspect="1" noChangeArrowheads="1"/>
            </p:cNvPicPr>
            <p:nvPr/>
          </p:nvPicPr>
          <p:blipFill>
            <a:blip r:embed="rId3" cstate="print">
              <a:extLst>
                <a:ext uri="{28A0092B-C50C-407E-A947-70E740481C1C}">
                  <a14:useLocalDpi xmlns:a14="http://schemas.microsoft.com/office/drawing/2010/main" xmlns="" val="0"/>
                </a:ext>
              </a:extLst>
            </a:blip>
            <a:srcRect l="1044" b="1985"/>
            <a:stretch>
              <a:fillRect/>
            </a:stretch>
          </p:blipFill>
          <p:spPr bwMode="auto">
            <a:xfrm>
              <a:off x="3744" y="303"/>
              <a:ext cx="1320" cy="94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l="29332" t="25522" r="17593"/>
            <a:stretch>
              <a:fillRect/>
            </a:stretch>
          </p:blipFill>
          <p:spPr bwMode="auto">
            <a:xfrm>
              <a:off x="4959" y="303"/>
              <a:ext cx="5430" cy="1176"/>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r="69788" b="15706"/>
            <a:stretch>
              <a:fillRect/>
            </a:stretch>
          </p:blipFill>
          <p:spPr bwMode="auto">
            <a:xfrm>
              <a:off x="1058" y="-87"/>
              <a:ext cx="3091" cy="1331"/>
            </a:xfrm>
            <a:prstGeom prst="rect">
              <a:avLst/>
            </a:prstGeom>
            <a:noFill/>
            <a:extLst>
              <a:ext uri="{909E8E84-426E-40DD-AFC4-6F175D3DCCD1}">
                <a14:hiddenFill xmlns:a14="http://schemas.microsoft.com/office/drawing/2010/main" xmlns="">
                  <a:solidFill>
                    <a:srgbClr val="FFFFFF"/>
                  </a:solidFill>
                </a14:hiddenFill>
              </a:ext>
            </a:extLst>
          </p:spPr>
        </p:pic>
      </p:grpSp>
    </p:spTree>
    <p:extLst>
      <p:ext uri="{BB962C8B-B14F-4D97-AF65-F5344CB8AC3E}">
        <p14:creationId xmlns:p14="http://schemas.microsoft.com/office/powerpoint/2010/main" xmlns="" val="3052047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154952" y="1447800"/>
            <a:ext cx="3629663" cy="530902"/>
          </a:xfrm>
        </p:spPr>
        <p:txBody>
          <a:bodyPr/>
          <a:lstStyle/>
          <a:p>
            <a:r>
              <a:rPr lang="ro-RO" b="1" dirty="0">
                <a:latin typeface="Arial" panose="020B0604020202020204" pitchFamily="34" charset="0"/>
                <a:cs typeface="Arial" panose="020B0604020202020204" pitchFamily="34" charset="0"/>
              </a:rPr>
              <a:t>FLIPPED CLASSROOM</a:t>
            </a:r>
            <a:endParaRPr lang="en-US" dirty="0">
              <a:latin typeface="Arial" panose="020B0604020202020204" pitchFamily="34" charset="0"/>
              <a:cs typeface="Arial" panose="020B0604020202020204" pitchFamily="34" charset="0"/>
            </a:endParaRPr>
          </a:p>
        </p:txBody>
      </p:sp>
      <p:sp>
        <p:nvSpPr>
          <p:cNvPr id="7" name="Text Placeholder 6"/>
          <p:cNvSpPr>
            <a:spLocks noGrp="1"/>
          </p:cNvSpPr>
          <p:nvPr>
            <p:ph type="body" sz="half" idx="2"/>
          </p:nvPr>
        </p:nvSpPr>
        <p:spPr>
          <a:xfrm>
            <a:off x="930101" y="2368448"/>
            <a:ext cx="3625916" cy="1139252"/>
          </a:xfrm>
        </p:spPr>
        <p:txBody>
          <a:bodyPr>
            <a:noAutofit/>
          </a:bodyPr>
          <a:lstStyle/>
          <a:p>
            <a:pPr marL="514350" lvl="0" indent="-514350">
              <a:buFont typeface="+mj-lt"/>
              <a:buAutoNum type="arabicPeriod" startAt="5"/>
            </a:pPr>
            <a:r>
              <a:rPr lang="ro-RO" sz="2800" b="1" dirty="0">
                <a:latin typeface="Arial" panose="020B0604020202020204" pitchFamily="34" charset="0"/>
                <a:cs typeface="Arial" panose="020B0604020202020204" pitchFamily="34" charset="0"/>
              </a:rPr>
              <a:t>Monitorizarea activității </a:t>
            </a:r>
            <a:r>
              <a:rPr lang="ro-RO" sz="2800" b="1" dirty="0" smtClean="0">
                <a:latin typeface="Arial" panose="020B0604020202020204" pitchFamily="34" charset="0"/>
                <a:cs typeface="Arial" panose="020B0604020202020204" pitchFamily="34" charset="0"/>
              </a:rPr>
              <a:t>elevilor</a:t>
            </a:r>
          </a:p>
          <a:p>
            <a:pPr lvl="0"/>
            <a:r>
              <a:rPr lang="ro-RO" sz="2800" dirty="0" smtClean="0">
                <a:latin typeface="Arial" panose="020B0604020202020204" pitchFamily="34" charset="0"/>
                <a:cs typeface="Arial" panose="020B0604020202020204" pitchFamily="34" charset="0"/>
              </a:rPr>
              <a:t> </a:t>
            </a:r>
            <a:endParaRPr lang="en-US" sz="2800" dirty="0">
              <a:latin typeface="Arial" panose="020B0604020202020204" pitchFamily="34" charset="0"/>
              <a:cs typeface="Arial" panose="020B0604020202020204" pitchFamily="34" charset="0"/>
            </a:endParaRPr>
          </a:p>
        </p:txBody>
      </p:sp>
      <p:sp>
        <p:nvSpPr>
          <p:cNvPr id="9" name="Content Placeholder 8"/>
          <p:cNvSpPr>
            <a:spLocks noGrp="1"/>
          </p:cNvSpPr>
          <p:nvPr>
            <p:ph idx="1"/>
          </p:nvPr>
        </p:nvSpPr>
        <p:spPr>
          <a:xfrm>
            <a:off x="5564104" y="1447800"/>
            <a:ext cx="5195997" cy="4572000"/>
          </a:xfrm>
        </p:spPr>
        <p:txBody>
          <a:bodyPr anchor="t">
            <a:normAutofit/>
          </a:bodyPr>
          <a:lstStyle/>
          <a:p>
            <a:pPr algn="just"/>
            <a:r>
              <a:rPr lang="en-US" sz="2400" dirty="0" err="1">
                <a:latin typeface="Arial" panose="020B0604020202020204" pitchFamily="34" charset="0"/>
                <a:cs typeface="Arial" panose="020B0604020202020204" pitchFamily="34" charset="0"/>
              </a:rPr>
              <a:t>Pentru</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monitorizarea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procesului</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materialele</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s</a:t>
            </a:r>
            <a:r>
              <a:rPr lang="ro-RO" sz="2400" dirty="0" smtClean="0">
                <a:latin typeface="Arial" panose="020B0604020202020204" pitchFamily="34" charset="0"/>
                <a:cs typeface="Arial" panose="020B0604020202020204" pitchFamily="34" charset="0"/>
              </a:rPr>
              <a:t>u</a:t>
            </a:r>
            <a:r>
              <a:rPr lang="en-US" sz="2400" dirty="0" err="1" smtClean="0">
                <a:latin typeface="Arial" panose="020B0604020202020204" pitchFamily="34" charset="0"/>
                <a:cs typeface="Arial" panose="020B0604020202020204" pitchFamily="34" charset="0"/>
              </a:rPr>
              <a:t>nt</a:t>
            </a:r>
            <a:r>
              <a:rPr lang="en-US" sz="2400" dirty="0" smtClean="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însoțite</a:t>
            </a:r>
            <a:r>
              <a:rPr lang="en-US" sz="2400" dirty="0">
                <a:latin typeface="Arial" panose="020B0604020202020204" pitchFamily="34" charset="0"/>
                <a:cs typeface="Arial" panose="020B0604020202020204" pitchFamily="34" charset="0"/>
              </a:rPr>
              <a:t> de </a:t>
            </a:r>
            <a:r>
              <a:rPr lang="en-US" sz="2400" dirty="0" err="1">
                <a:latin typeface="Arial" panose="020B0604020202020204" pitchFamily="34" charset="0"/>
                <a:cs typeface="Arial" panose="020B0604020202020204" pitchFamily="34" charset="0"/>
              </a:rPr>
              <a:t>întrebări</a:t>
            </a:r>
            <a:r>
              <a:rPr lang="en-US" sz="2400" dirty="0">
                <a:latin typeface="Arial" panose="020B0604020202020204" pitchFamily="34" charset="0"/>
                <a:cs typeface="Arial" panose="020B0604020202020204" pitchFamily="34" charset="0"/>
              </a:rPr>
              <a:t> de </a:t>
            </a:r>
            <a:r>
              <a:rPr lang="en-US" sz="2400" dirty="0" smtClean="0">
                <a:latin typeface="Arial" panose="020B0604020202020204" pitchFamily="34" charset="0"/>
                <a:cs typeface="Arial" panose="020B0604020202020204" pitchFamily="34" charset="0"/>
              </a:rPr>
              <a:t>control. </a:t>
            </a:r>
            <a:endParaRPr lang="ro-RO" sz="2400" dirty="0" smtClean="0">
              <a:latin typeface="Arial" panose="020B0604020202020204" pitchFamily="34" charset="0"/>
              <a:cs typeface="Arial" panose="020B0604020202020204" pitchFamily="34" charset="0"/>
            </a:endParaRPr>
          </a:p>
          <a:p>
            <a:pPr algn="just"/>
            <a:r>
              <a:rPr lang="ro-RO" sz="2400" dirty="0">
                <a:latin typeface="Arial" panose="020B0604020202020204" pitchFamily="34" charset="0"/>
                <a:cs typeface="Arial" panose="020B0604020202020204" pitchFamily="34" charset="0"/>
              </a:rPr>
              <a:t>Elevii vor studia materialele pregătite de profesor pentru a se familiariza cu conceptele. Vor lua notițe și vor învăța conținuturile. Se pot adăuga chestionare în prezentarea lecției și profesorul poate colecta răspunsurile (putem utiliza Kahoot).  </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pic>
        <p:nvPicPr>
          <p:cNvPr id="13" name="Content Placeholder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87191" y="3733800"/>
            <a:ext cx="3136588" cy="2247968"/>
          </a:xfrm>
          <a:prstGeom prst="rect">
            <a:avLst/>
          </a:prstGeom>
        </p:spPr>
      </p:pic>
    </p:spTree>
    <p:extLst>
      <p:ext uri="{BB962C8B-B14F-4D97-AF65-F5344CB8AC3E}">
        <p14:creationId xmlns:p14="http://schemas.microsoft.com/office/powerpoint/2010/main" xmlns="" val="10306579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4479" y="1447800"/>
            <a:ext cx="3761538" cy="575872"/>
          </a:xfrm>
        </p:spPr>
        <p:txBody>
          <a:bodyPr/>
          <a:lstStyle/>
          <a:p>
            <a:r>
              <a:rPr lang="ro-RO" b="1" dirty="0">
                <a:latin typeface="Arial" panose="020B0604020202020204" pitchFamily="34" charset="0"/>
                <a:cs typeface="Arial" panose="020B0604020202020204" pitchFamily="34" charset="0"/>
              </a:rPr>
              <a:t>FLIPPED CLASSROOM</a:t>
            </a:r>
            <a:endParaRPr lang="en-US" dirty="0"/>
          </a:p>
        </p:txBody>
      </p:sp>
      <p:sp>
        <p:nvSpPr>
          <p:cNvPr id="3" name="Content Placeholder 2"/>
          <p:cNvSpPr>
            <a:spLocks noGrp="1"/>
          </p:cNvSpPr>
          <p:nvPr>
            <p:ph idx="1"/>
          </p:nvPr>
        </p:nvSpPr>
        <p:spPr>
          <a:xfrm>
            <a:off x="4919527" y="1251761"/>
            <a:ext cx="6637889" cy="4938010"/>
          </a:xfrm>
        </p:spPr>
        <p:txBody>
          <a:bodyPr anchor="t">
            <a:noAutofit/>
          </a:bodyPr>
          <a:lstStyle/>
          <a:p>
            <a:r>
              <a:rPr lang="ro-RO" sz="2400" dirty="0">
                <a:latin typeface="Arial" panose="020B0604020202020204" pitchFamily="34" charset="0"/>
                <a:cs typeface="Arial" panose="020B0604020202020204" pitchFamily="34" charset="0"/>
              </a:rPr>
              <a:t>În clasă se aplică, se prelucrează, se analizează informațiile studiate acasă prin metode interactive (rezolvare de probleme, dezbateri, experimente, proiecte</a:t>
            </a:r>
            <a:r>
              <a:rPr lang="ro-RO" sz="2400" dirty="0" smtClean="0">
                <a:latin typeface="Arial" panose="020B0604020202020204" pitchFamily="34" charset="0"/>
                <a:cs typeface="Arial" panose="020B0604020202020204" pitchFamily="34" charset="0"/>
              </a:rPr>
              <a:t>).</a:t>
            </a:r>
          </a:p>
          <a:p>
            <a:pPr marL="0" indent="0">
              <a:buNone/>
            </a:pPr>
            <a:endParaRPr lang="ro-RO" sz="2400" dirty="0" smtClean="0">
              <a:latin typeface="Arial" panose="020B0604020202020204" pitchFamily="34" charset="0"/>
              <a:cs typeface="Arial" panose="020B0604020202020204" pitchFamily="34" charset="0"/>
            </a:endParaRPr>
          </a:p>
          <a:p>
            <a:r>
              <a:rPr lang="ro-RO" sz="2400" dirty="0" smtClean="0">
                <a:latin typeface="Arial" panose="020B0604020202020204" pitchFamily="34" charset="0"/>
                <a:cs typeface="Arial" panose="020B0604020202020204" pitchFamily="34" charset="0"/>
              </a:rPr>
              <a:t> </a:t>
            </a:r>
            <a:r>
              <a:rPr lang="ro-RO" sz="2400" dirty="0">
                <a:latin typeface="Arial" panose="020B0604020202020204" pitchFamily="34" charset="0"/>
                <a:cs typeface="Arial" panose="020B0604020202020204" pitchFamily="34" charset="0"/>
              </a:rPr>
              <a:t>Clasica temă pentru acasă se rezolvă în clasă prin colaborare</a:t>
            </a:r>
            <a:r>
              <a:rPr lang="ro-RO" sz="2400" dirty="0" smtClean="0">
                <a:latin typeface="Arial" panose="020B0604020202020204" pitchFamily="34" charset="0"/>
                <a:cs typeface="Arial" panose="020B0604020202020204" pitchFamily="34" charset="0"/>
              </a:rPr>
              <a:t>.</a:t>
            </a:r>
          </a:p>
          <a:p>
            <a:pPr marL="0" indent="0">
              <a:buNone/>
            </a:pPr>
            <a:endParaRPr lang="ro-RO" sz="2400" dirty="0" smtClean="0">
              <a:latin typeface="Arial" panose="020B0604020202020204" pitchFamily="34" charset="0"/>
              <a:cs typeface="Arial" panose="020B0604020202020204" pitchFamily="34" charset="0"/>
            </a:endParaRPr>
          </a:p>
          <a:p>
            <a:r>
              <a:rPr lang="ro-RO" sz="2400" dirty="0" smtClean="0">
                <a:latin typeface="Arial" panose="020B0604020202020204" pitchFamily="34" charset="0"/>
                <a:cs typeface="Arial" panose="020B0604020202020204" pitchFamily="34" charset="0"/>
              </a:rPr>
              <a:t> Se recomandă evaluarea, autoevaluarea și interevaluarea, profesorul urmărind continuu atingerea obiectivelor propuse în demersul proiectiv. </a:t>
            </a:r>
            <a:endParaRPr lang="en-US" sz="2400" dirty="0" smtClean="0">
              <a:latin typeface="Arial" panose="020B0604020202020204" pitchFamily="34" charset="0"/>
              <a:cs typeface="Arial" panose="020B0604020202020204" pitchFamily="34" charset="0"/>
            </a:endParaRPr>
          </a:p>
          <a:p>
            <a:endParaRPr lang="en-US" sz="2400" dirty="0"/>
          </a:p>
        </p:txBody>
      </p:sp>
      <p:sp>
        <p:nvSpPr>
          <p:cNvPr id="4" name="Text Placeholder 3"/>
          <p:cNvSpPr>
            <a:spLocks noGrp="1"/>
          </p:cNvSpPr>
          <p:nvPr>
            <p:ph type="body" sz="half" idx="2"/>
          </p:nvPr>
        </p:nvSpPr>
        <p:spPr>
          <a:xfrm>
            <a:off x="545268" y="2349791"/>
            <a:ext cx="4259959" cy="618261"/>
          </a:xfrm>
        </p:spPr>
        <p:txBody>
          <a:bodyPr/>
          <a:lstStyle/>
          <a:p>
            <a:pPr marL="342900" indent="-342900">
              <a:buFont typeface="+mj-lt"/>
              <a:buAutoNum type="arabicPeriod" startAt="6"/>
            </a:pPr>
            <a:r>
              <a:rPr lang="ro-RO" sz="2800" b="1" dirty="0">
                <a:latin typeface="Arial" panose="020B0604020202020204" pitchFamily="34" charset="0"/>
                <a:cs typeface="Arial" panose="020B0604020202020204" pitchFamily="34" charset="0"/>
              </a:rPr>
              <a:t>Activitatea din clasă</a:t>
            </a:r>
            <a:endParaRPr lang="en-US" sz="2800" b="1" dirty="0">
              <a:latin typeface="Arial" panose="020B0604020202020204" pitchFamily="34" charset="0"/>
              <a:cs typeface="Arial" panose="020B0604020202020204" pitchFamily="34" charset="0"/>
            </a:endParaRPr>
          </a:p>
          <a:p>
            <a:pPr marL="342900" indent="-342900">
              <a:buFont typeface="+mj-lt"/>
              <a:buAutoNum type="arabicPeriod" startAt="6"/>
            </a:pPr>
            <a:endParaRPr lang="en-US" dirty="0"/>
          </a:p>
        </p:txBody>
      </p:sp>
      <p:pic>
        <p:nvPicPr>
          <p:cNvPr id="6" name="Content Placeholder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94478" y="3294171"/>
            <a:ext cx="3860801" cy="2895600"/>
          </a:xfrm>
          <a:prstGeom prst="rect">
            <a:avLst/>
          </a:prstGeom>
        </p:spPr>
      </p:pic>
    </p:spTree>
    <p:extLst>
      <p:ext uri="{BB962C8B-B14F-4D97-AF65-F5344CB8AC3E}">
        <p14:creationId xmlns:p14="http://schemas.microsoft.com/office/powerpoint/2010/main" xmlns="" val="4031601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0651" y="563880"/>
            <a:ext cx="3629663" cy="579120"/>
          </a:xfrm>
        </p:spPr>
        <p:txBody>
          <a:bodyPr/>
          <a:lstStyle/>
          <a:p>
            <a:r>
              <a:rPr lang="ro-RO" b="1" dirty="0">
                <a:latin typeface="Arial" panose="020B0604020202020204" pitchFamily="34" charset="0"/>
                <a:cs typeface="Arial" panose="020B0604020202020204" pitchFamily="34" charset="0"/>
              </a:rPr>
              <a:t>FLIPPED CLASSROOM</a:t>
            </a:r>
            <a:endParaRPr lang="en-US" dirty="0"/>
          </a:p>
        </p:txBody>
      </p:sp>
      <p:sp>
        <p:nvSpPr>
          <p:cNvPr id="3" name="Content Placeholder 2"/>
          <p:cNvSpPr>
            <a:spLocks noGrp="1"/>
          </p:cNvSpPr>
          <p:nvPr>
            <p:ph idx="1"/>
          </p:nvPr>
        </p:nvSpPr>
        <p:spPr>
          <a:xfrm>
            <a:off x="4800599" y="1349115"/>
            <a:ext cx="6801787" cy="4960245"/>
          </a:xfrm>
        </p:spPr>
        <p:txBody>
          <a:bodyPr anchor="t">
            <a:normAutofit lnSpcReduction="10000"/>
          </a:bodyPr>
          <a:lstStyle/>
          <a:p>
            <a:pPr lvl="0" algn="just">
              <a:lnSpc>
                <a:spcPct val="150000"/>
              </a:lnSpc>
            </a:pPr>
            <a:r>
              <a:rPr lang="ro-RO" sz="2400" dirty="0" smtClean="0">
                <a:latin typeface="Arial" panose="020B0604020202020204" pitchFamily="34" charset="0"/>
                <a:cs typeface="Arial" panose="020B0604020202020204" pitchFamily="34" charset="0"/>
              </a:rPr>
              <a:t>eliminarea </a:t>
            </a:r>
            <a:r>
              <a:rPr lang="ro-RO" sz="2400" dirty="0">
                <a:latin typeface="Arial" panose="020B0604020202020204" pitchFamily="34" charset="0"/>
                <a:cs typeface="Arial" panose="020B0604020202020204" pitchFamily="34" charset="0"/>
              </a:rPr>
              <a:t>barierelor in învățare (furnizarea de resurse, diferentiere, sprijin);</a:t>
            </a:r>
            <a:endParaRPr lang="en-US" sz="2400" dirty="0">
              <a:latin typeface="Arial" panose="020B0604020202020204" pitchFamily="34" charset="0"/>
              <a:cs typeface="Arial" panose="020B0604020202020204" pitchFamily="34" charset="0"/>
            </a:endParaRPr>
          </a:p>
          <a:p>
            <a:pPr lvl="0" algn="just">
              <a:lnSpc>
                <a:spcPct val="150000"/>
              </a:lnSpc>
            </a:pPr>
            <a:r>
              <a:rPr lang="ro-RO" sz="2400" dirty="0">
                <a:latin typeface="Arial" panose="020B0604020202020204" pitchFamily="34" charset="0"/>
                <a:cs typeface="Arial" panose="020B0604020202020204" pitchFamily="34" charset="0"/>
              </a:rPr>
              <a:t>motivare, încurajare, creșterea încrederii si a respectului de sine, dezvoltare personală;</a:t>
            </a:r>
            <a:endParaRPr lang="en-US" sz="2400" dirty="0">
              <a:latin typeface="Arial" panose="020B0604020202020204" pitchFamily="34" charset="0"/>
              <a:cs typeface="Arial" panose="020B0604020202020204" pitchFamily="34" charset="0"/>
            </a:endParaRPr>
          </a:p>
          <a:p>
            <a:pPr lvl="0" algn="just">
              <a:lnSpc>
                <a:spcPct val="150000"/>
              </a:lnSpc>
            </a:pPr>
            <a:r>
              <a:rPr lang="ro-RO" sz="2400" dirty="0">
                <a:latin typeface="Arial" panose="020B0604020202020204" pitchFamily="34" charset="0"/>
                <a:cs typeface="Arial" panose="020B0604020202020204" pitchFamily="34" charset="0"/>
              </a:rPr>
              <a:t>sprijin pentru a învăța sa înveți;</a:t>
            </a:r>
            <a:endParaRPr lang="en-US" sz="2400" dirty="0">
              <a:latin typeface="Arial" panose="020B0604020202020204" pitchFamily="34" charset="0"/>
              <a:cs typeface="Arial" panose="020B0604020202020204" pitchFamily="34" charset="0"/>
            </a:endParaRPr>
          </a:p>
          <a:p>
            <a:pPr lvl="0" algn="just">
              <a:lnSpc>
                <a:spcPct val="150000"/>
              </a:lnSpc>
            </a:pPr>
            <a:r>
              <a:rPr lang="ro-RO" sz="2400" dirty="0">
                <a:latin typeface="Arial" panose="020B0604020202020204" pitchFamily="34" charset="0"/>
                <a:cs typeface="Arial" panose="020B0604020202020204" pitchFamily="34" charset="0"/>
              </a:rPr>
              <a:t>diseminarea si omogenizarea cunoștințelor si abilităților </a:t>
            </a:r>
            <a:endParaRPr lang="en-US" sz="2400" dirty="0">
              <a:latin typeface="Arial" panose="020B0604020202020204" pitchFamily="34" charset="0"/>
              <a:cs typeface="Arial" panose="020B0604020202020204" pitchFamily="34" charset="0"/>
            </a:endParaRPr>
          </a:p>
          <a:p>
            <a:pPr algn="just">
              <a:lnSpc>
                <a:spcPct val="150000"/>
              </a:lnSpc>
            </a:pPr>
            <a:r>
              <a:rPr lang="ro-RO" sz="2400" dirty="0">
                <a:latin typeface="Arial" panose="020B0604020202020204" pitchFamily="34" charset="0"/>
                <a:cs typeface="Arial" panose="020B0604020202020204" pitchFamily="34" charset="0"/>
              </a:rPr>
              <a:t>evaluare </a:t>
            </a:r>
            <a:endParaRPr lang="en-US" sz="2400"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663685" y="2541416"/>
            <a:ext cx="4136914" cy="1092200"/>
          </a:xfrm>
        </p:spPr>
        <p:txBody>
          <a:bodyPr/>
          <a:lstStyle/>
          <a:p>
            <a:r>
              <a:rPr lang="ro-RO" sz="2800" dirty="0">
                <a:latin typeface="Arial" panose="020B0604020202020204" pitchFamily="34" charset="0"/>
                <a:cs typeface="Arial" panose="020B0604020202020204" pitchFamily="34" charset="0"/>
              </a:rPr>
              <a:t>Activitatea din clasă va fi folosită pentru:</a:t>
            </a:r>
            <a:endParaRPr lang="en-US" sz="2800" dirty="0">
              <a:latin typeface="Arial" panose="020B0604020202020204" pitchFamily="34" charset="0"/>
              <a:cs typeface="Arial" panose="020B0604020202020204" pitchFamily="34" charset="0"/>
            </a:endParaRPr>
          </a:p>
          <a:p>
            <a:endParaRPr lang="en-US" dirty="0"/>
          </a:p>
        </p:txBody>
      </p:sp>
      <p:pic>
        <p:nvPicPr>
          <p:cNvPr id="6" name="Content Placeholder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40651" y="4205122"/>
            <a:ext cx="3334860" cy="2104238"/>
          </a:xfrm>
          <a:prstGeom prst="rect">
            <a:avLst/>
          </a:prstGeom>
        </p:spPr>
      </p:pic>
    </p:spTree>
    <p:extLst>
      <p:ext uri="{BB962C8B-B14F-4D97-AF65-F5344CB8AC3E}">
        <p14:creationId xmlns:p14="http://schemas.microsoft.com/office/powerpoint/2010/main" xmlns="" val="4016746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4102" y="909321"/>
            <a:ext cx="3748297" cy="594360"/>
          </a:xfrm>
        </p:spPr>
        <p:txBody>
          <a:bodyPr/>
          <a:lstStyle/>
          <a:p>
            <a:r>
              <a:rPr lang="ro-RO" b="1" dirty="0">
                <a:latin typeface="Arial" panose="020B0604020202020204" pitchFamily="34" charset="0"/>
                <a:cs typeface="Arial" panose="020B0604020202020204" pitchFamily="34" charset="0"/>
              </a:rPr>
              <a:t>FLIPPED CLASSROOM</a:t>
            </a:r>
            <a:endParaRPr lang="en-US" dirty="0"/>
          </a:p>
        </p:txBody>
      </p:sp>
      <p:sp>
        <p:nvSpPr>
          <p:cNvPr id="3" name="Content Placeholder 2"/>
          <p:cNvSpPr>
            <a:spLocks noGrp="1"/>
          </p:cNvSpPr>
          <p:nvPr>
            <p:ph idx="1"/>
          </p:nvPr>
        </p:nvSpPr>
        <p:spPr>
          <a:xfrm>
            <a:off x="4208783" y="807720"/>
            <a:ext cx="7526017" cy="5364480"/>
          </a:xfrm>
        </p:spPr>
        <p:txBody>
          <a:bodyPr anchor="t">
            <a:noAutofit/>
          </a:bodyPr>
          <a:lstStyle/>
          <a:p>
            <a:pPr lvl="1" algn="just"/>
            <a:r>
              <a:rPr lang="ro-RO" sz="2400" dirty="0" smtClean="0">
                <a:latin typeface="Arial" panose="020B0604020202020204" pitchFamily="34" charset="0"/>
                <a:cs typeface="Arial" panose="020B0604020202020204" pitchFamily="34" charset="0"/>
              </a:rPr>
              <a:t>Elevii </a:t>
            </a:r>
            <a:r>
              <a:rPr lang="ro-RO" sz="2400" dirty="0">
                <a:latin typeface="Arial" panose="020B0604020202020204" pitchFamily="34" charset="0"/>
                <a:cs typeface="Arial" panose="020B0604020202020204" pitchFamily="34" charset="0"/>
              </a:rPr>
              <a:t>studiază conținuturile în locul și la timpul alese de ei </a:t>
            </a:r>
            <a:r>
              <a:rPr lang="ro-RO" sz="2400" dirty="0" smtClean="0">
                <a:latin typeface="Arial" panose="020B0604020202020204" pitchFamily="34" charset="0"/>
                <a:cs typeface="Arial" panose="020B0604020202020204" pitchFamily="34" charset="0"/>
              </a:rPr>
              <a:t>înșiși</a:t>
            </a:r>
            <a:endParaRPr lang="ro-RO" sz="2400" dirty="0">
              <a:latin typeface="Arial" panose="020B0604020202020204" pitchFamily="34" charset="0"/>
              <a:cs typeface="Arial" panose="020B0604020202020204" pitchFamily="34" charset="0"/>
            </a:endParaRPr>
          </a:p>
          <a:p>
            <a:pPr lvl="1" algn="just"/>
            <a:r>
              <a:rPr lang="ro-RO" sz="2400" dirty="0" smtClean="0">
                <a:latin typeface="Arial" panose="020B0604020202020204" pitchFamily="34" charset="0"/>
                <a:cs typeface="Arial" panose="020B0604020202020204" pitchFamily="34" charset="0"/>
              </a:rPr>
              <a:t> </a:t>
            </a:r>
            <a:r>
              <a:rPr lang="ro-RO" sz="2400" dirty="0">
                <a:latin typeface="Arial" panose="020B0604020202020204" pitchFamily="34" charset="0"/>
                <a:cs typeface="Arial" panose="020B0604020202020204" pitchFamily="34" charset="0"/>
              </a:rPr>
              <a:t>T</a:t>
            </a:r>
            <a:r>
              <a:rPr lang="ro-RO" sz="2400" dirty="0" smtClean="0">
                <a:latin typeface="Arial" panose="020B0604020202020204" pitchFamily="34" charset="0"/>
                <a:cs typeface="Arial" panose="020B0604020202020204" pitchFamily="34" charset="0"/>
              </a:rPr>
              <a:t>emele </a:t>
            </a:r>
            <a:r>
              <a:rPr lang="ro-RO" sz="2400" dirty="0">
                <a:latin typeface="Arial" panose="020B0604020202020204" pitchFamily="34" charset="0"/>
                <a:cs typeface="Arial" panose="020B0604020202020204" pitchFamily="34" charset="0"/>
              </a:rPr>
              <a:t>pentru acasă nu mai sperie și  nu mai descurajează elevii. </a:t>
            </a:r>
            <a:endParaRPr lang="en-US" sz="2400" dirty="0" smtClean="0">
              <a:latin typeface="Arial" panose="020B0604020202020204" pitchFamily="34" charset="0"/>
              <a:cs typeface="Arial" panose="020B0604020202020204" pitchFamily="34" charset="0"/>
            </a:endParaRPr>
          </a:p>
          <a:p>
            <a:pPr lvl="1" algn="just"/>
            <a:r>
              <a:rPr lang="ro-RO" sz="2400" dirty="0" smtClean="0">
                <a:latin typeface="Arial" panose="020B0604020202020204" pitchFamily="34" charset="0"/>
                <a:cs typeface="Arial" panose="020B0604020202020204" pitchFamily="34" charset="0"/>
              </a:rPr>
              <a:t>Când </a:t>
            </a:r>
            <a:r>
              <a:rPr lang="ro-RO" sz="2400" dirty="0">
                <a:latin typeface="Arial" panose="020B0604020202020204" pitchFamily="34" charset="0"/>
                <a:cs typeface="Arial" panose="020B0604020202020204" pitchFamily="34" charset="0"/>
              </a:rPr>
              <a:t>nu înțeleg un concept nou, pot pune întrebări și pot obține răspunsuri directe </a:t>
            </a:r>
            <a:r>
              <a:rPr lang="ro-RO" sz="2400" dirty="0" smtClean="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a:p>
            <a:pPr lvl="1" algn="just"/>
            <a:r>
              <a:rPr lang="ro-RO" sz="2400" dirty="0" smtClean="0">
                <a:latin typeface="Arial" panose="020B0604020202020204" pitchFamily="34" charset="0"/>
                <a:cs typeface="Arial" panose="020B0604020202020204" pitchFamily="34" charset="0"/>
              </a:rPr>
              <a:t>Conversațiile </a:t>
            </a:r>
            <a:r>
              <a:rPr lang="ro-RO" sz="2400" dirty="0">
                <a:latin typeface="Arial" panose="020B0604020202020204" pitchFamily="34" charset="0"/>
                <a:cs typeface="Arial" panose="020B0604020202020204" pitchFamily="34" charset="0"/>
              </a:rPr>
              <a:t>și colaborarea </a:t>
            </a:r>
            <a:r>
              <a:rPr lang="ro-RO" sz="2400" dirty="0" smtClean="0">
                <a:latin typeface="Arial" panose="020B0604020202020204" pitchFamily="34" charset="0"/>
                <a:cs typeface="Arial" panose="020B0604020202020204" pitchFamily="34" charset="0"/>
              </a:rPr>
              <a:t>din clasă stimulează </a:t>
            </a:r>
            <a:r>
              <a:rPr lang="ro-RO" sz="2400" dirty="0">
                <a:latin typeface="Arial" panose="020B0604020202020204" pitchFamily="34" charset="0"/>
                <a:cs typeface="Arial" panose="020B0604020202020204" pitchFamily="34" charset="0"/>
              </a:rPr>
              <a:t>explorarea subiectelor într-o manieră mai </a:t>
            </a:r>
            <a:r>
              <a:rPr lang="ro-RO" sz="2400" dirty="0" smtClean="0">
                <a:latin typeface="Arial" panose="020B0604020202020204" pitchFamily="34" charset="0"/>
                <a:cs typeface="Arial" panose="020B0604020202020204" pitchFamily="34" charset="0"/>
              </a:rPr>
              <a:t>profundă.</a:t>
            </a:r>
          </a:p>
          <a:p>
            <a:pPr lvl="1" algn="just"/>
            <a:r>
              <a:rPr lang="ro-RO" sz="2400" dirty="0" smtClean="0">
                <a:latin typeface="Arial" panose="020B0604020202020204" pitchFamily="34" charset="0"/>
                <a:cs typeface="Arial" panose="020B0604020202020204" pitchFamily="34" charset="0"/>
              </a:rPr>
              <a:t>Elevii </a:t>
            </a:r>
            <a:r>
              <a:rPr lang="ro-RO" sz="2400" dirty="0">
                <a:latin typeface="Arial" panose="020B0604020202020204" pitchFamily="34" charset="0"/>
                <a:cs typeface="Arial" panose="020B0604020202020204" pitchFamily="34" charset="0"/>
              </a:rPr>
              <a:t>care sunt absenți pot </a:t>
            </a:r>
            <a:r>
              <a:rPr lang="ro-RO" sz="2400" dirty="0" smtClean="0">
                <a:latin typeface="Arial" panose="020B0604020202020204" pitchFamily="34" charset="0"/>
                <a:cs typeface="Arial" panose="020B0604020202020204" pitchFamily="34" charset="0"/>
              </a:rPr>
              <a:t>să </a:t>
            </a:r>
            <a:r>
              <a:rPr lang="ro-RO" sz="2400" dirty="0">
                <a:latin typeface="Arial" panose="020B0604020202020204" pitchFamily="34" charset="0"/>
                <a:cs typeface="Arial" panose="020B0604020202020204" pitchFamily="34" charset="0"/>
              </a:rPr>
              <a:t>recupereze </a:t>
            </a:r>
            <a:r>
              <a:rPr lang="ro-RO" sz="2400" dirty="0" smtClean="0">
                <a:latin typeface="Arial" panose="020B0604020202020204" pitchFamily="34" charset="0"/>
                <a:cs typeface="Arial" panose="020B0604020202020204" pitchFamily="34" charset="0"/>
              </a:rPr>
              <a:t>mai </a:t>
            </a:r>
            <a:r>
              <a:rPr lang="ro-RO" sz="2400" dirty="0">
                <a:latin typeface="Arial" panose="020B0604020202020204" pitchFamily="34" charset="0"/>
                <a:cs typeface="Arial" panose="020B0604020202020204" pitchFamily="34" charset="0"/>
              </a:rPr>
              <a:t>repede și mai ușor cu modelul clasei flipped decât cu cel standard.</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720911" y="1975036"/>
            <a:ext cx="3401063" cy="528320"/>
          </a:xfrm>
        </p:spPr>
        <p:txBody>
          <a:bodyPr>
            <a:normAutofit/>
          </a:bodyPr>
          <a:lstStyle/>
          <a:p>
            <a:pPr algn="ctr"/>
            <a:r>
              <a:rPr lang="ro-RO" sz="2800" dirty="0" smtClean="0">
                <a:latin typeface="Arial" panose="020B0604020202020204" pitchFamily="34" charset="0"/>
                <a:cs typeface="Arial" panose="020B0604020202020204" pitchFamily="34" charset="0"/>
              </a:rPr>
              <a:t>AVANTAJE</a:t>
            </a:r>
            <a:endParaRPr lang="en-US" sz="2800" dirty="0">
              <a:latin typeface="Arial" panose="020B0604020202020204" pitchFamily="34" charset="0"/>
              <a:cs typeface="Arial" panose="020B0604020202020204" pitchFamily="34" charset="0"/>
            </a:endParaRPr>
          </a:p>
        </p:txBody>
      </p:sp>
      <p:pic>
        <p:nvPicPr>
          <p:cNvPr id="8" name="Content Placeholder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00426" y="3622954"/>
            <a:ext cx="3015647" cy="2231955"/>
          </a:xfrm>
          <a:prstGeom prst="rect">
            <a:avLst/>
          </a:prstGeom>
        </p:spPr>
      </p:pic>
    </p:spTree>
    <p:extLst>
      <p:ext uri="{BB962C8B-B14F-4D97-AF65-F5344CB8AC3E}">
        <p14:creationId xmlns:p14="http://schemas.microsoft.com/office/powerpoint/2010/main" xmlns="" val="12541835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249" y="1043065"/>
            <a:ext cx="3748297" cy="594360"/>
          </a:xfrm>
        </p:spPr>
        <p:txBody>
          <a:bodyPr/>
          <a:lstStyle/>
          <a:p>
            <a:r>
              <a:rPr lang="ro-RO" b="1" dirty="0">
                <a:latin typeface="Arial" panose="020B0604020202020204" pitchFamily="34" charset="0"/>
                <a:cs typeface="Arial" panose="020B0604020202020204" pitchFamily="34" charset="0"/>
              </a:rPr>
              <a:t>FLIPPED CLASSROOM</a:t>
            </a:r>
            <a:endParaRPr lang="en-US" dirty="0"/>
          </a:p>
        </p:txBody>
      </p:sp>
      <p:sp>
        <p:nvSpPr>
          <p:cNvPr id="3" name="Content Placeholder 2"/>
          <p:cNvSpPr>
            <a:spLocks noGrp="1"/>
          </p:cNvSpPr>
          <p:nvPr>
            <p:ph idx="1"/>
          </p:nvPr>
        </p:nvSpPr>
        <p:spPr>
          <a:xfrm>
            <a:off x="4137285" y="731520"/>
            <a:ext cx="7856595" cy="5638800"/>
          </a:xfrm>
        </p:spPr>
        <p:txBody>
          <a:bodyPr anchor="t">
            <a:noAutofit/>
          </a:bodyPr>
          <a:lstStyle/>
          <a:p>
            <a:pPr lvl="0"/>
            <a:r>
              <a:rPr lang="ro-RO" sz="2400" dirty="0">
                <a:latin typeface="Arial" panose="020B0604020202020204" pitchFamily="34" charset="0"/>
                <a:cs typeface="Arial" panose="020B0604020202020204" pitchFamily="34" charset="0"/>
              </a:rPr>
              <a:t>Când elevii vin pregătiți pentru cursuri, nu este nevoie ca profesorii să adreseze întrebări legate de conținut. În schimb, ei pot ajuta elevii să înțeleagă mai bine conceptele prin aplicarea practică</a:t>
            </a:r>
            <a:r>
              <a:rPr lang="ro-RO" sz="2400" dirty="0" smtClean="0">
                <a:latin typeface="Arial" panose="020B0604020202020204" pitchFamily="34" charset="0"/>
                <a:cs typeface="Arial" panose="020B0604020202020204" pitchFamily="34" charset="0"/>
              </a:rPr>
              <a:t>.</a:t>
            </a:r>
          </a:p>
          <a:p>
            <a:pPr marL="0" lvl="0" indent="0">
              <a:buNone/>
            </a:pPr>
            <a:endParaRPr lang="en-US" sz="2400" dirty="0">
              <a:latin typeface="Arial" panose="020B0604020202020204" pitchFamily="34" charset="0"/>
              <a:cs typeface="Arial" panose="020B0604020202020204" pitchFamily="34" charset="0"/>
            </a:endParaRPr>
          </a:p>
          <a:p>
            <a:pPr lvl="0"/>
            <a:r>
              <a:rPr lang="ro-RO" sz="2400" dirty="0">
                <a:latin typeface="Arial" panose="020B0604020202020204" pitchFamily="34" charset="0"/>
                <a:cs typeface="Arial" panose="020B0604020202020204" pitchFamily="34" charset="0"/>
              </a:rPr>
              <a:t>Odată ce lecția este terminată, ea </a:t>
            </a:r>
            <a:r>
              <a:rPr lang="ro-RO" sz="2400" dirty="0" smtClean="0">
                <a:latin typeface="Arial" panose="020B0604020202020204" pitchFamily="34" charset="0"/>
                <a:cs typeface="Arial" panose="020B0604020202020204" pitchFamily="34" charset="0"/>
              </a:rPr>
              <a:t>poate </a:t>
            </a:r>
            <a:r>
              <a:rPr lang="ro-RO" sz="2400" dirty="0">
                <a:latin typeface="Arial" panose="020B0604020202020204" pitchFamily="34" charset="0"/>
                <a:cs typeface="Arial" panose="020B0604020202020204" pitchFamily="34" charset="0"/>
              </a:rPr>
              <a:t>fi reutilizată de câte ori vrea profesorul, până când conținutul devine depășit. </a:t>
            </a:r>
            <a:endParaRPr lang="ro-RO" sz="2400" dirty="0" smtClean="0">
              <a:latin typeface="Arial" panose="020B0604020202020204" pitchFamily="34" charset="0"/>
              <a:cs typeface="Arial" panose="020B0604020202020204" pitchFamily="34" charset="0"/>
            </a:endParaRPr>
          </a:p>
          <a:p>
            <a:pPr marL="0" lvl="0" indent="0">
              <a:buNone/>
            </a:pPr>
            <a:endParaRPr lang="en-US" sz="2400" dirty="0">
              <a:latin typeface="Arial" panose="020B0604020202020204" pitchFamily="34" charset="0"/>
              <a:cs typeface="Arial" panose="020B0604020202020204" pitchFamily="34" charset="0"/>
            </a:endParaRPr>
          </a:p>
          <a:p>
            <a:pPr lvl="0"/>
            <a:r>
              <a:rPr lang="ro-RO" sz="2400" dirty="0" smtClean="0">
                <a:latin typeface="Arial" panose="020B0604020202020204" pitchFamily="34" charset="0"/>
                <a:cs typeface="Arial" panose="020B0604020202020204" pitchFamily="34" charset="0"/>
              </a:rPr>
              <a:t>Nu </a:t>
            </a:r>
            <a:r>
              <a:rPr lang="ro-RO" sz="2400" dirty="0">
                <a:latin typeface="Arial" panose="020B0604020202020204" pitchFamily="34" charset="0"/>
                <a:cs typeface="Arial" panose="020B0604020202020204" pitchFamily="34" charset="0"/>
              </a:rPr>
              <a:t>în ultimul rând, oferă mai multă transparență părinților, care vor ști exact la ce se pregătesc copiii lor la școală. Acest lucru poate îmbunătăți, de asemenea, comunicarea dintre părinți și profesori.</a:t>
            </a:r>
            <a:endParaRPr lang="en-US" sz="2400" dirty="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545865" y="2309904"/>
            <a:ext cx="3401063" cy="528320"/>
          </a:xfrm>
        </p:spPr>
        <p:txBody>
          <a:bodyPr>
            <a:normAutofit/>
          </a:bodyPr>
          <a:lstStyle/>
          <a:p>
            <a:pPr algn="ctr"/>
            <a:r>
              <a:rPr lang="ro-RO" sz="2800" dirty="0" smtClean="0">
                <a:latin typeface="Arial" panose="020B0604020202020204" pitchFamily="34" charset="0"/>
                <a:cs typeface="Arial" panose="020B0604020202020204" pitchFamily="34" charset="0"/>
              </a:rPr>
              <a:t>AVANTAJE</a:t>
            </a:r>
            <a:endParaRPr lang="en-US" sz="2800" dirty="0">
              <a:latin typeface="Arial" panose="020B0604020202020204" pitchFamily="34" charset="0"/>
              <a:cs typeface="Arial" panose="020B0604020202020204" pitchFamily="34" charset="0"/>
            </a:endParaRPr>
          </a:p>
        </p:txBody>
      </p:sp>
      <p:pic>
        <p:nvPicPr>
          <p:cNvPr id="5" name="Content Placeholder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03223" y="3550920"/>
            <a:ext cx="2568206" cy="1900793"/>
          </a:xfrm>
          <a:prstGeom prst="rect">
            <a:avLst/>
          </a:prstGeom>
        </p:spPr>
      </p:pic>
    </p:spTree>
    <p:extLst>
      <p:ext uri="{BB962C8B-B14F-4D97-AF65-F5344CB8AC3E}">
        <p14:creationId xmlns:p14="http://schemas.microsoft.com/office/powerpoint/2010/main" xmlns="" val="32635509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31520" y="1447800"/>
            <a:ext cx="3824497" cy="518160"/>
          </a:xfrm>
        </p:spPr>
        <p:txBody>
          <a:bodyPr/>
          <a:lstStyle/>
          <a:p>
            <a:r>
              <a:rPr lang="ro-RO" b="1" dirty="0">
                <a:latin typeface="Arial" panose="020B0604020202020204" pitchFamily="34" charset="0"/>
                <a:cs typeface="Arial" panose="020B0604020202020204" pitchFamily="34" charset="0"/>
              </a:rPr>
              <a:t>FLIPPED CLASSROOM</a:t>
            </a:r>
            <a:endParaRPr lang="en-US" dirty="0"/>
          </a:p>
        </p:txBody>
      </p:sp>
      <p:sp>
        <p:nvSpPr>
          <p:cNvPr id="6" name="Content Placeholder 5"/>
          <p:cNvSpPr>
            <a:spLocks noGrp="1"/>
          </p:cNvSpPr>
          <p:nvPr>
            <p:ph idx="1"/>
          </p:nvPr>
        </p:nvSpPr>
        <p:spPr>
          <a:xfrm>
            <a:off x="4769626" y="1199212"/>
            <a:ext cx="6592918" cy="5411449"/>
          </a:xfrm>
        </p:spPr>
        <p:txBody>
          <a:bodyPr anchor="t">
            <a:noAutofit/>
          </a:bodyPr>
          <a:lstStyle/>
          <a:p>
            <a:pPr algn="just"/>
            <a:r>
              <a:rPr lang="ro-RO" sz="2400" dirty="0">
                <a:latin typeface="Arial" panose="020B0604020202020204" pitchFamily="34" charset="0"/>
                <a:cs typeface="Arial" panose="020B0604020202020204" pitchFamily="34" charset="0"/>
              </a:rPr>
              <a:t>Pentru aplicarea metodei profesorul și toți elevii au nevoie de tehnologie adecvată metodologiei </a:t>
            </a:r>
            <a:endParaRPr lang="ro-RO" sz="2400" dirty="0" smtClean="0">
              <a:latin typeface="Arial" panose="020B0604020202020204" pitchFamily="34" charset="0"/>
              <a:cs typeface="Arial" panose="020B0604020202020204" pitchFamily="34" charset="0"/>
            </a:endParaRPr>
          </a:p>
          <a:p>
            <a:pPr algn="just"/>
            <a:endParaRPr lang="ro-RO" sz="2400" dirty="0">
              <a:latin typeface="Arial" panose="020B0604020202020204" pitchFamily="34" charset="0"/>
              <a:cs typeface="Arial" panose="020B0604020202020204" pitchFamily="34" charset="0"/>
            </a:endParaRPr>
          </a:p>
          <a:p>
            <a:pPr algn="just"/>
            <a:r>
              <a:rPr lang="ro-RO" sz="2400" dirty="0" smtClean="0">
                <a:latin typeface="Arial" panose="020B0604020202020204" pitchFamily="34" charset="0"/>
                <a:cs typeface="Arial" panose="020B0604020202020204" pitchFamily="34" charset="0"/>
              </a:rPr>
              <a:t>Atât elevii cât și profesorii au nevoie de abilități de utilizare TIC</a:t>
            </a:r>
          </a:p>
          <a:p>
            <a:pPr marL="0" indent="0" algn="just">
              <a:buNone/>
            </a:pPr>
            <a:endParaRPr lang="ro-RO" sz="2400" dirty="0" smtClean="0">
              <a:latin typeface="Arial" panose="020B0604020202020204" pitchFamily="34" charset="0"/>
              <a:cs typeface="Arial" panose="020B0604020202020204" pitchFamily="34" charset="0"/>
            </a:endParaRPr>
          </a:p>
          <a:p>
            <a:pPr algn="just"/>
            <a:r>
              <a:rPr lang="ro-RO" sz="2400" dirty="0">
                <a:latin typeface="Arial" panose="020B0604020202020204" pitchFamily="34" charset="0"/>
                <a:cs typeface="Arial" panose="020B0604020202020204" pitchFamily="34" charset="0"/>
              </a:rPr>
              <a:t>Profesorul are nevoie de mult timp pentru realizarea materialelor de </a:t>
            </a:r>
            <a:r>
              <a:rPr lang="ro-RO" sz="2400" dirty="0" smtClean="0">
                <a:latin typeface="Arial" panose="020B0604020202020204" pitchFamily="34" charset="0"/>
                <a:cs typeface="Arial" panose="020B0604020202020204" pitchFamily="34" charset="0"/>
              </a:rPr>
              <a:t>prezentare</a:t>
            </a:r>
          </a:p>
          <a:p>
            <a:pPr marL="0" indent="0" algn="just">
              <a:buNone/>
            </a:pPr>
            <a:r>
              <a:rPr lang="ro-RO" sz="2400" dirty="0" smtClean="0">
                <a:latin typeface="Arial" panose="020B0604020202020204" pitchFamily="34" charset="0"/>
                <a:cs typeface="Arial" panose="020B0604020202020204" pitchFamily="34" charset="0"/>
              </a:rPr>
              <a:t> </a:t>
            </a:r>
          </a:p>
          <a:p>
            <a:pPr algn="just"/>
            <a:r>
              <a:rPr lang="ro-RO" sz="2400" dirty="0" smtClean="0">
                <a:latin typeface="Arial" panose="020B0604020202020204" pitchFamily="34" charset="0"/>
                <a:cs typeface="Arial" panose="020B0604020202020204" pitchFamily="34" charset="0"/>
              </a:rPr>
              <a:t>Siguranța mediului online este </a:t>
            </a:r>
            <a:r>
              <a:rPr lang="ro-RO" sz="2400" dirty="0">
                <a:latin typeface="Arial" panose="020B0604020202020204" pitchFamily="34" charset="0"/>
                <a:cs typeface="Arial" panose="020B0604020202020204" pitchFamily="34" charset="0"/>
              </a:rPr>
              <a:t>un element care trebuie să fie în centrul atenției</a:t>
            </a:r>
            <a:endParaRPr lang="en-US" sz="2400" dirty="0">
              <a:latin typeface="Arial" panose="020B0604020202020204" pitchFamily="34" charset="0"/>
              <a:cs typeface="Arial" panose="020B0604020202020204" pitchFamily="34" charset="0"/>
            </a:endParaRPr>
          </a:p>
        </p:txBody>
      </p:sp>
      <p:sp>
        <p:nvSpPr>
          <p:cNvPr id="7" name="Text Placeholder 6"/>
          <p:cNvSpPr>
            <a:spLocks noGrp="1"/>
          </p:cNvSpPr>
          <p:nvPr>
            <p:ph type="body" sz="half" idx="2"/>
          </p:nvPr>
        </p:nvSpPr>
        <p:spPr>
          <a:xfrm>
            <a:off x="563880" y="2931161"/>
            <a:ext cx="3992137" cy="543560"/>
          </a:xfrm>
        </p:spPr>
        <p:txBody>
          <a:bodyPr>
            <a:normAutofit fontScale="92500"/>
          </a:bodyPr>
          <a:lstStyle/>
          <a:p>
            <a:r>
              <a:rPr lang="ro-RO" sz="2800" b="1" dirty="0">
                <a:latin typeface="Arial" panose="020B0604020202020204" pitchFamily="34" charset="0"/>
                <a:cs typeface="Arial" panose="020B0604020202020204" pitchFamily="34" charset="0"/>
              </a:rPr>
              <a:t>DEZAVANTAJE/ LIMITE</a:t>
            </a:r>
            <a:endParaRPr lang="en-US" sz="2800" b="1" dirty="0">
              <a:latin typeface="Arial" panose="020B0604020202020204" pitchFamily="34" charset="0"/>
              <a:cs typeface="Arial" panose="020B0604020202020204" pitchFamily="34" charset="0"/>
            </a:endParaRPr>
          </a:p>
          <a:p>
            <a:endParaRPr lang="en-US" dirty="0"/>
          </a:p>
        </p:txBody>
      </p:sp>
      <p:pic>
        <p:nvPicPr>
          <p:cNvPr id="13" name="Content Placeholder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03312" y="4023360"/>
            <a:ext cx="2225996" cy="1554480"/>
          </a:xfrm>
          <a:prstGeom prst="rect">
            <a:avLst/>
          </a:prstGeom>
        </p:spPr>
      </p:pic>
    </p:spTree>
    <p:extLst>
      <p:ext uri="{BB962C8B-B14F-4D97-AF65-F5344CB8AC3E}">
        <p14:creationId xmlns:p14="http://schemas.microsoft.com/office/powerpoint/2010/main" xmlns="" val="323717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1480" y="1447800"/>
            <a:ext cx="4144537" cy="502920"/>
          </a:xfrm>
        </p:spPr>
        <p:txBody>
          <a:bodyPr/>
          <a:lstStyle/>
          <a:p>
            <a:r>
              <a:rPr lang="ro-RO" b="1" dirty="0">
                <a:latin typeface="Arial" panose="020B0604020202020204" pitchFamily="34" charset="0"/>
                <a:cs typeface="Arial" panose="020B0604020202020204" pitchFamily="34" charset="0"/>
              </a:rPr>
              <a:t>FLIPPED CLASSROOM</a:t>
            </a:r>
            <a:endParaRPr lang="en-US" dirty="0"/>
          </a:p>
        </p:txBody>
      </p:sp>
      <p:sp>
        <p:nvSpPr>
          <p:cNvPr id="3" name="Content Placeholder 2"/>
          <p:cNvSpPr>
            <a:spLocks noGrp="1"/>
          </p:cNvSpPr>
          <p:nvPr>
            <p:ph idx="1"/>
          </p:nvPr>
        </p:nvSpPr>
        <p:spPr>
          <a:xfrm>
            <a:off x="4784616" y="1447800"/>
            <a:ext cx="6889224" cy="4572000"/>
          </a:xfrm>
        </p:spPr>
        <p:txBody>
          <a:bodyPr anchor="t">
            <a:noAutofit/>
          </a:bodyPr>
          <a:lstStyle/>
          <a:p>
            <a:pPr algn="just"/>
            <a:r>
              <a:rPr lang="ro-RO" sz="2400" dirty="0">
                <a:latin typeface="Arial" panose="020B0604020202020204" pitchFamily="34" charset="0"/>
                <a:cs typeface="Arial" panose="020B0604020202020204" pitchFamily="34" charset="0"/>
              </a:rPr>
              <a:t>Nu toți elevii se vor pregăti pentru lecție în aceași măsură. Unii nu vor și alții nu pot. Motivarea celor care nu vor și tratarea diferențiată a celor care nu pot devin foarte </a:t>
            </a:r>
            <a:r>
              <a:rPr lang="ro-RO" sz="2400" dirty="0" smtClean="0">
                <a:latin typeface="Arial" panose="020B0604020202020204" pitchFamily="34" charset="0"/>
                <a:cs typeface="Arial" panose="020B0604020202020204" pitchFamily="34" charset="0"/>
              </a:rPr>
              <a:t>importantă</a:t>
            </a:r>
          </a:p>
          <a:p>
            <a:pPr marL="0" indent="0" algn="just">
              <a:buNone/>
            </a:pPr>
            <a:endParaRPr lang="ro-RO" sz="2400" dirty="0" smtClean="0">
              <a:latin typeface="Arial" panose="020B0604020202020204" pitchFamily="34" charset="0"/>
              <a:cs typeface="Arial" panose="020B0604020202020204" pitchFamily="34" charset="0"/>
            </a:endParaRPr>
          </a:p>
          <a:p>
            <a:pPr algn="just"/>
            <a:r>
              <a:rPr lang="ro-RO" sz="2400" dirty="0">
                <a:latin typeface="Arial" panose="020B0604020202020204" pitchFamily="34" charset="0"/>
                <a:cs typeface="Arial" panose="020B0604020202020204" pitchFamily="34" charset="0"/>
              </a:rPr>
              <a:t>Profesorul nu trebuie să se aștepte să aibă aprobarea colegilor. Conservatorismul cadrelor didactice cu experiență ( provenit din oarecare inerție și dintr-o slabă motivație financiară) va fi cel mai greu de învins</a:t>
            </a:r>
            <a:endParaRPr lang="en-US" sz="2400"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411480" y="2834641"/>
            <a:ext cx="4144537" cy="640080"/>
          </a:xfrm>
        </p:spPr>
        <p:txBody>
          <a:bodyPr>
            <a:noAutofit/>
          </a:bodyPr>
          <a:lstStyle/>
          <a:p>
            <a:r>
              <a:rPr lang="ro-RO" sz="2800" b="1" dirty="0">
                <a:latin typeface="Arial" panose="020B0604020202020204" pitchFamily="34" charset="0"/>
                <a:cs typeface="Arial" panose="020B0604020202020204" pitchFamily="34" charset="0"/>
              </a:rPr>
              <a:t>DEZAVANTAJE/ LIMITE</a:t>
            </a:r>
            <a:endParaRPr lang="en-US" sz="2800" b="1" dirty="0">
              <a:latin typeface="Arial" panose="020B0604020202020204" pitchFamily="34" charset="0"/>
              <a:cs typeface="Arial" panose="020B0604020202020204" pitchFamily="34" charset="0"/>
            </a:endParaRPr>
          </a:p>
          <a:p>
            <a:endParaRPr lang="en-US" sz="2800" dirty="0"/>
          </a:p>
        </p:txBody>
      </p:sp>
      <p:pic>
        <p:nvPicPr>
          <p:cNvPr id="6" name="Content Placeholder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73479" y="4358642"/>
            <a:ext cx="2037199" cy="1827113"/>
          </a:xfrm>
          <a:prstGeom prst="rect">
            <a:avLst/>
          </a:prstGeom>
        </p:spPr>
      </p:pic>
    </p:spTree>
    <p:extLst>
      <p:ext uri="{BB962C8B-B14F-4D97-AF65-F5344CB8AC3E}">
        <p14:creationId xmlns:p14="http://schemas.microsoft.com/office/powerpoint/2010/main" xmlns="" val="3238795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1" y="1447800"/>
            <a:ext cx="4022616" cy="701040"/>
          </a:xfrm>
        </p:spPr>
        <p:txBody>
          <a:bodyPr/>
          <a:lstStyle/>
          <a:p>
            <a:r>
              <a:rPr lang="ro-RO" b="1" dirty="0">
                <a:latin typeface="Arial" panose="020B0604020202020204" pitchFamily="34" charset="0"/>
                <a:cs typeface="Arial" panose="020B0604020202020204" pitchFamily="34" charset="0"/>
              </a:rPr>
              <a:t>FLIPPED CLASSROOM</a:t>
            </a:r>
            <a:endParaRPr lang="en-US" dirty="0"/>
          </a:p>
        </p:txBody>
      </p:sp>
      <p:sp>
        <p:nvSpPr>
          <p:cNvPr id="3" name="Content Placeholder 2"/>
          <p:cNvSpPr>
            <a:spLocks noGrp="1"/>
          </p:cNvSpPr>
          <p:nvPr>
            <p:ph idx="1"/>
          </p:nvPr>
        </p:nvSpPr>
        <p:spPr/>
        <p:txBody>
          <a:bodyPr anchor="t">
            <a:normAutofit/>
          </a:bodyPr>
          <a:lstStyle/>
          <a:p>
            <a:pPr marL="0" indent="0" algn="ctr">
              <a:buNone/>
            </a:pPr>
            <a:r>
              <a:rPr lang="ro-RO" sz="2800" dirty="0" smtClean="0">
                <a:latin typeface="Arial" panose="020B0604020202020204" pitchFamily="34" charset="0"/>
                <a:cs typeface="Arial" panose="020B0604020202020204" pitchFamily="34" charset="0"/>
              </a:rPr>
              <a:t>PROGRES?...</a:t>
            </a:r>
            <a:endParaRPr lang="en-US" sz="2800"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p:txBody>
          <a:bodyPr/>
          <a:lstStyle/>
          <a:p>
            <a:r>
              <a:rPr lang="ro-RO" b="1" dirty="0">
                <a:latin typeface="Arial" panose="020B0604020202020204" pitchFamily="34" charset="0"/>
                <a:cs typeface="Arial" panose="020B0604020202020204" pitchFamily="34" charset="0"/>
              </a:rPr>
              <a:t>FLIPPED </a:t>
            </a:r>
            <a:r>
              <a:rPr lang="ro-RO" b="1" dirty="0" smtClean="0">
                <a:latin typeface="Arial" panose="020B0604020202020204" pitchFamily="34" charset="0"/>
                <a:cs typeface="Arial" panose="020B0604020202020204" pitchFamily="34" charset="0"/>
              </a:rPr>
              <a:t>CLASSROOM </a:t>
            </a:r>
          </a:p>
          <a:p>
            <a:endParaRPr lang="ro-RO" b="1" dirty="0">
              <a:latin typeface="Arial" panose="020B0604020202020204" pitchFamily="34" charset="0"/>
              <a:cs typeface="Arial" panose="020B0604020202020204" pitchFamily="34" charset="0"/>
            </a:endParaRPr>
          </a:p>
        </p:txBody>
      </p:sp>
      <p:pic>
        <p:nvPicPr>
          <p:cNvPr id="5" name="Content Placeholder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33401" y="3703321"/>
            <a:ext cx="3337560" cy="2484118"/>
          </a:xfrm>
          <a:prstGeom prst="rect">
            <a:avLst/>
          </a:prstGeom>
        </p:spPr>
      </p:pic>
      <p:pic>
        <p:nvPicPr>
          <p:cNvPr id="6" name="Content Placeholder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60168" y="2463800"/>
            <a:ext cx="6041231" cy="3556000"/>
          </a:xfrm>
          <a:prstGeom prst="rect">
            <a:avLst/>
          </a:prstGeom>
        </p:spPr>
      </p:pic>
    </p:spTree>
    <p:extLst>
      <p:ext uri="{BB962C8B-B14F-4D97-AF65-F5344CB8AC3E}">
        <p14:creationId xmlns:p14="http://schemas.microsoft.com/office/powerpoint/2010/main" xmlns="" val="2363211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5320" y="1143000"/>
            <a:ext cx="3900697" cy="563880"/>
          </a:xfrm>
        </p:spPr>
        <p:txBody>
          <a:bodyPr/>
          <a:lstStyle/>
          <a:p>
            <a:r>
              <a:rPr lang="ro-RO" b="1" dirty="0">
                <a:latin typeface="Arial" panose="020B0604020202020204" pitchFamily="34" charset="0"/>
                <a:cs typeface="Arial" panose="020B0604020202020204" pitchFamily="34" charset="0"/>
              </a:rPr>
              <a:t>FLIPPED CLASSROOM</a:t>
            </a:r>
            <a:endParaRPr lang="en-US" dirty="0"/>
          </a:p>
        </p:txBody>
      </p:sp>
      <p:sp>
        <p:nvSpPr>
          <p:cNvPr id="4" name="Text Placeholder 3"/>
          <p:cNvSpPr>
            <a:spLocks noGrp="1"/>
          </p:cNvSpPr>
          <p:nvPr>
            <p:ph type="body" sz="half" idx="2"/>
          </p:nvPr>
        </p:nvSpPr>
        <p:spPr>
          <a:xfrm>
            <a:off x="1154953" y="3129280"/>
            <a:ext cx="3401063" cy="2402839"/>
          </a:xfrm>
        </p:spPr>
        <p:txBody>
          <a:bodyPr>
            <a:normAutofit/>
          </a:bodyPr>
          <a:lstStyle/>
          <a:p>
            <a:pPr algn="ctr"/>
            <a:r>
              <a:rPr lang="ro-RO" sz="8000" dirty="0" smtClean="0">
                <a:latin typeface="Arial" panose="020B0604020202020204" pitchFamily="34" charset="0"/>
                <a:cs typeface="Arial" panose="020B0604020202020204" pitchFamily="34" charset="0"/>
              </a:rPr>
              <a:t>DA!</a:t>
            </a:r>
            <a:endParaRPr lang="en-US" sz="8000" dirty="0">
              <a:latin typeface="Arial" panose="020B0604020202020204" pitchFamily="34" charset="0"/>
              <a:cs typeface="Arial" panose="020B0604020202020204" pitchFamily="34" charset="0"/>
            </a:endParaRPr>
          </a:p>
        </p:txBody>
      </p:sp>
      <p:pic>
        <p:nvPicPr>
          <p:cNvPr id="9" name="Content Placeholder 8"/>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100848" y="1447800"/>
            <a:ext cx="4563641" cy="4572000"/>
          </a:xfrm>
        </p:spPr>
      </p:pic>
    </p:spTree>
    <p:extLst>
      <p:ext uri="{BB962C8B-B14F-4D97-AF65-F5344CB8AC3E}">
        <p14:creationId xmlns:p14="http://schemas.microsoft.com/office/powerpoint/2010/main" xmlns="" val="5296208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154953" y="1447800"/>
            <a:ext cx="3520956" cy="838200"/>
          </a:xfrm>
        </p:spPr>
        <p:txBody>
          <a:bodyPr/>
          <a:lstStyle/>
          <a:p>
            <a:r>
              <a:rPr lang="ro-RO" dirty="0" smtClean="0"/>
              <a:t>FLIPPED CLASSROOM</a:t>
            </a:r>
            <a:endParaRPr lang="ro-RO" dirty="0"/>
          </a:p>
        </p:txBody>
      </p:sp>
      <p:sp>
        <p:nvSpPr>
          <p:cNvPr id="3" name="Substituent conținut 2"/>
          <p:cNvSpPr>
            <a:spLocks noGrp="1"/>
          </p:cNvSpPr>
          <p:nvPr>
            <p:ph idx="1"/>
          </p:nvPr>
        </p:nvSpPr>
        <p:spPr/>
        <p:txBody>
          <a:bodyPr/>
          <a:lstStyle/>
          <a:p>
            <a:pPr lvl="0"/>
            <a:r>
              <a:rPr lang="ro-RO" dirty="0" smtClean="0"/>
              <a:t>J. Bergmann, A. </a:t>
            </a:r>
            <a:r>
              <a:rPr lang="ro-RO" dirty="0" err="1" smtClean="0"/>
              <a:t>Sams</a:t>
            </a:r>
            <a:r>
              <a:rPr lang="ro-RO" dirty="0" smtClean="0"/>
              <a:t>, </a:t>
            </a:r>
            <a:r>
              <a:rPr lang="ro-RO" i="1" dirty="0" err="1" smtClean="0"/>
              <a:t>Flip</a:t>
            </a:r>
            <a:r>
              <a:rPr lang="ro-RO" i="1" dirty="0" smtClean="0"/>
              <a:t> </a:t>
            </a:r>
            <a:r>
              <a:rPr lang="ro-RO" i="1" dirty="0" err="1" smtClean="0"/>
              <a:t>Your</a:t>
            </a:r>
            <a:r>
              <a:rPr lang="ro-RO" i="1" dirty="0" smtClean="0"/>
              <a:t> </a:t>
            </a:r>
            <a:r>
              <a:rPr lang="ro-RO" i="1" dirty="0" err="1" smtClean="0"/>
              <a:t>Classroom</a:t>
            </a:r>
            <a:r>
              <a:rPr lang="ro-RO" i="1" dirty="0" smtClean="0"/>
              <a:t>: </a:t>
            </a:r>
            <a:r>
              <a:rPr lang="ro-RO" i="1" dirty="0" err="1" smtClean="0"/>
              <a:t>Reach</a:t>
            </a:r>
            <a:r>
              <a:rPr lang="ro-RO" i="1" dirty="0" smtClean="0"/>
              <a:t> </a:t>
            </a:r>
            <a:r>
              <a:rPr lang="ro-RO" i="1" dirty="0" err="1" smtClean="0"/>
              <a:t>Every</a:t>
            </a:r>
            <a:r>
              <a:rPr lang="ro-RO" i="1" dirty="0" smtClean="0"/>
              <a:t> Student in </a:t>
            </a:r>
            <a:r>
              <a:rPr lang="ro-RO" i="1" dirty="0" err="1" smtClean="0"/>
              <a:t>Every</a:t>
            </a:r>
            <a:r>
              <a:rPr lang="ro-RO" i="1" dirty="0" smtClean="0"/>
              <a:t> </a:t>
            </a:r>
            <a:r>
              <a:rPr lang="ro-RO" i="1" dirty="0" err="1" smtClean="0"/>
              <a:t>Class</a:t>
            </a:r>
            <a:r>
              <a:rPr lang="ro-RO" i="1" dirty="0" smtClean="0"/>
              <a:t> </a:t>
            </a:r>
            <a:r>
              <a:rPr lang="ro-RO" i="1" dirty="0" err="1" smtClean="0"/>
              <a:t>Every</a:t>
            </a:r>
            <a:r>
              <a:rPr lang="ro-RO" i="1" dirty="0" smtClean="0"/>
              <a:t> </a:t>
            </a:r>
            <a:r>
              <a:rPr lang="ro-RO" i="1" dirty="0" err="1" smtClean="0"/>
              <a:t>Day</a:t>
            </a:r>
            <a:r>
              <a:rPr lang="ro-RO" dirty="0" smtClean="0"/>
              <a:t>, ISTE/ASCD, 2012, p 6,15,45.</a:t>
            </a:r>
          </a:p>
          <a:p>
            <a:pPr lvl="0"/>
            <a:r>
              <a:rPr lang="ro-RO" dirty="0" smtClean="0"/>
              <a:t>ICT basic &amp; creative </a:t>
            </a:r>
            <a:r>
              <a:rPr lang="ro-RO" dirty="0" err="1" smtClean="0"/>
              <a:t>application-</a:t>
            </a:r>
            <a:r>
              <a:rPr lang="ro-RO" dirty="0" smtClean="0"/>
              <a:t> </a:t>
            </a:r>
            <a:r>
              <a:rPr lang="en-US" i="1" dirty="0" smtClean="0"/>
              <a:t>ERASMUS+ KA1 for teachers </a:t>
            </a:r>
            <a:r>
              <a:rPr lang="ro-RO" i="1" dirty="0" smtClean="0"/>
              <a:t> </a:t>
            </a:r>
            <a:r>
              <a:rPr lang="ro-RO" i="1" dirty="0" err="1" smtClean="0"/>
              <a:t>course</a:t>
            </a:r>
            <a:r>
              <a:rPr lang="ro-RO" dirty="0" smtClean="0"/>
              <a:t> –(ARVIS Active </a:t>
            </a:r>
            <a:r>
              <a:rPr lang="ro-RO" dirty="0" err="1" smtClean="0"/>
              <a:t>learning</a:t>
            </a:r>
            <a:r>
              <a:rPr lang="ro-RO" dirty="0" smtClean="0"/>
              <a:t>)</a:t>
            </a:r>
          </a:p>
          <a:p>
            <a:pPr lvl="0"/>
            <a:r>
              <a:rPr lang="en-US" i="1" u="sng" dirty="0" smtClean="0"/>
              <a:t>http://ged578.pbworks.com-The Flipped Classroom Pedagogy</a:t>
            </a:r>
            <a:endParaRPr lang="ro-RO" dirty="0" smtClean="0"/>
          </a:p>
          <a:p>
            <a:pPr fontAlgn="base">
              <a:buNone/>
            </a:pPr>
            <a:r>
              <a:rPr lang="en-US" dirty="0" smtClean="0"/>
              <a:t> </a:t>
            </a:r>
            <a:endParaRPr lang="ro-RO" dirty="0" smtClean="0"/>
          </a:p>
          <a:p>
            <a:endParaRPr lang="ro-RO" dirty="0"/>
          </a:p>
        </p:txBody>
      </p:sp>
      <p:sp>
        <p:nvSpPr>
          <p:cNvPr id="4" name="Substituent text 3"/>
          <p:cNvSpPr>
            <a:spLocks noGrp="1"/>
          </p:cNvSpPr>
          <p:nvPr>
            <p:ph type="body" sz="half" idx="2"/>
          </p:nvPr>
        </p:nvSpPr>
        <p:spPr/>
        <p:txBody>
          <a:bodyPr/>
          <a:lstStyle/>
          <a:p>
            <a:r>
              <a:rPr lang="ro-RO" dirty="0" smtClean="0"/>
              <a:t>BIBLIOGRAFIE:</a:t>
            </a:r>
            <a:endParaRPr lang="ro-R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Flipped classroom/</a:t>
            </a:r>
            <a:r>
              <a:rPr lang="en-US" dirty="0" err="1" smtClean="0"/>
              <a:t>clasa</a:t>
            </a:r>
            <a:r>
              <a:rPr lang="en-US" dirty="0" smtClean="0"/>
              <a:t> </a:t>
            </a:r>
            <a:r>
              <a:rPr lang="ro-RO" dirty="0" smtClean="0"/>
              <a:t>răsturnată</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008682" y="2052638"/>
            <a:ext cx="7824866" cy="4195762"/>
          </a:xfrm>
        </p:spPr>
      </p:pic>
    </p:spTree>
    <p:extLst>
      <p:ext uri="{BB962C8B-B14F-4D97-AF65-F5344CB8AC3E}">
        <p14:creationId xmlns:p14="http://schemas.microsoft.com/office/powerpoint/2010/main" xmlns="" val="3743924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130" y="407748"/>
            <a:ext cx="9404723" cy="1400530"/>
          </a:xfrm>
        </p:spPr>
        <p:txBody>
          <a:bodyPr/>
          <a:lstStyle/>
          <a:p>
            <a:r>
              <a:rPr lang="en-US" dirty="0"/>
              <a:t>Flipped classroom/</a:t>
            </a:r>
            <a:r>
              <a:rPr lang="en-US" dirty="0" err="1"/>
              <a:t>clasa</a:t>
            </a:r>
            <a:r>
              <a:rPr lang="en-US" dirty="0"/>
              <a:t> </a:t>
            </a:r>
            <a:r>
              <a:rPr lang="ro-RO" dirty="0"/>
              <a:t>răsturnată</a:t>
            </a:r>
            <a:endParaRPr lang="en-US" dirty="0"/>
          </a:p>
        </p:txBody>
      </p:sp>
      <p:sp>
        <p:nvSpPr>
          <p:cNvPr id="3" name="Content Placeholder 2"/>
          <p:cNvSpPr>
            <a:spLocks noGrp="1"/>
          </p:cNvSpPr>
          <p:nvPr>
            <p:ph idx="1"/>
          </p:nvPr>
        </p:nvSpPr>
        <p:spPr/>
        <p:txBody>
          <a:bodyPr>
            <a:normAutofit/>
          </a:bodyPr>
          <a:lstStyle/>
          <a:p>
            <a:pPr algn="just">
              <a:lnSpc>
                <a:spcPct val="200000"/>
              </a:lnSpc>
            </a:pPr>
            <a:r>
              <a:rPr lang="ro-RO" sz="2400" dirty="0" smtClean="0"/>
              <a:t>CLASA RĂSTURNATĂ                                                lecțiile </a:t>
            </a:r>
            <a:r>
              <a:rPr lang="ro-RO" sz="2400" dirty="0"/>
              <a:t>sunt văzute acasă (</a:t>
            </a:r>
            <a:r>
              <a:rPr lang="ro-RO" sz="2400" i="1" dirty="0"/>
              <a:t>lecturi video + ilustrații, demontrații ale materialului lecției, n.n.</a:t>
            </a:r>
            <a:r>
              <a:rPr lang="ro-RO" sz="2400" dirty="0"/>
              <a:t>) iar temele de acasă sunt făcute în </a:t>
            </a:r>
            <a:r>
              <a:rPr lang="ro-RO" sz="2400" dirty="0" smtClean="0"/>
              <a:t>școală</a:t>
            </a:r>
            <a:r>
              <a:rPr lang="ro-RO" sz="2400" dirty="0"/>
              <a:t> </a:t>
            </a:r>
            <a:r>
              <a:rPr lang="ro-RO" sz="2400" dirty="0" smtClean="0"/>
              <a:t>( </a:t>
            </a:r>
            <a:r>
              <a:rPr lang="ro-RO" sz="2400" dirty="0"/>
              <a:t>modelul standard al clasei / lucrului de acasă este răsturnat sau </a:t>
            </a:r>
            <a:r>
              <a:rPr lang="ro-RO" sz="2400" dirty="0" smtClean="0"/>
              <a:t>inversat)</a:t>
            </a:r>
            <a:endParaRPr lang="en-US" sz="2400" dirty="0"/>
          </a:p>
        </p:txBody>
      </p:sp>
      <p:sp>
        <p:nvSpPr>
          <p:cNvPr id="4" name="Notched Right Arrow 3"/>
          <p:cNvSpPr/>
          <p:nvPr/>
        </p:nvSpPr>
        <p:spPr>
          <a:xfrm>
            <a:off x="5576581" y="2247790"/>
            <a:ext cx="2712979" cy="48463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1934670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a:t>FLIPPED </a:t>
            </a:r>
            <a:r>
              <a:rPr lang="ro-RO" dirty="0" smtClean="0"/>
              <a:t>CLASSROOM- </a:t>
            </a:r>
            <a:r>
              <a:rPr lang="ro-RO" dirty="0"/>
              <a:t>ÎNCEPUTURI</a:t>
            </a:r>
            <a:r>
              <a:rPr lang="en-US" dirty="0"/>
              <a:t/>
            </a:r>
            <a:br>
              <a:rPr lang="en-US" dirty="0"/>
            </a:br>
            <a:r>
              <a:rPr lang="en-US" dirty="0"/>
              <a:t/>
            </a:r>
            <a:br>
              <a:rPr lang="en-US" dirty="0"/>
            </a:br>
            <a:endParaRPr lang="en-US" dirty="0"/>
          </a:p>
        </p:txBody>
      </p:sp>
      <p:sp>
        <p:nvSpPr>
          <p:cNvPr id="6" name="Text Placeholder 5"/>
          <p:cNvSpPr>
            <a:spLocks noGrp="1"/>
          </p:cNvSpPr>
          <p:nvPr>
            <p:ph type="body" idx="1"/>
          </p:nvPr>
        </p:nvSpPr>
        <p:spPr/>
        <p:txBody>
          <a:bodyPr/>
          <a:lstStyle/>
          <a:p>
            <a:pPr algn="r"/>
            <a:r>
              <a:rPr lang="ro-RO" dirty="0" smtClean="0"/>
              <a:t>BERGMANN</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1103313" y="2800286"/>
            <a:ext cx="4395787" cy="2930524"/>
          </a:xfrm>
        </p:spPr>
      </p:pic>
      <p:sp>
        <p:nvSpPr>
          <p:cNvPr id="7" name="Text Placeholder 6"/>
          <p:cNvSpPr>
            <a:spLocks noGrp="1"/>
          </p:cNvSpPr>
          <p:nvPr>
            <p:ph type="body" sz="quarter" idx="3"/>
          </p:nvPr>
        </p:nvSpPr>
        <p:spPr/>
        <p:txBody>
          <a:bodyPr/>
          <a:lstStyle/>
          <a:p>
            <a:r>
              <a:rPr lang="ro-RO" dirty="0" smtClean="0"/>
              <a:t>&amp; SAMS</a:t>
            </a:r>
            <a:endParaRPr lang="en-US" dirty="0"/>
          </a:p>
        </p:txBody>
      </p:sp>
      <p:pic>
        <p:nvPicPr>
          <p:cNvPr id="9" name="Content Placeholder 8"/>
          <p:cNvPicPr>
            <a:picLocks noGrp="1" noChangeAspect="1"/>
          </p:cNvPicPr>
          <p:nvPr>
            <p:ph sz="quarter" idx="4"/>
          </p:nvPr>
        </p:nvPicPr>
        <p:blipFill>
          <a:blip r:embed="rId3" cstate="print">
            <a:extLst>
              <a:ext uri="{28A0092B-C50C-407E-A947-70E740481C1C}">
                <a14:useLocalDpi xmlns:a14="http://schemas.microsoft.com/office/drawing/2010/main" xmlns="" val="0"/>
              </a:ext>
            </a:extLst>
          </a:blip>
          <a:stretch>
            <a:fillRect/>
          </a:stretch>
        </p:blipFill>
        <p:spPr>
          <a:xfrm>
            <a:off x="5654675" y="2638269"/>
            <a:ext cx="4395788" cy="2984401"/>
          </a:xfrm>
        </p:spPr>
      </p:pic>
    </p:spTree>
    <p:extLst>
      <p:ext uri="{BB962C8B-B14F-4D97-AF65-F5344CB8AC3E}">
        <p14:creationId xmlns:p14="http://schemas.microsoft.com/office/powerpoint/2010/main" xmlns="" val="235258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452718"/>
            <a:ext cx="9404723" cy="836436"/>
          </a:xfrm>
        </p:spPr>
        <p:txBody>
          <a:bodyPr/>
          <a:lstStyle/>
          <a:p>
            <a:r>
              <a:rPr lang="en-US" dirty="0"/>
              <a:t>Flipped </a:t>
            </a:r>
            <a:r>
              <a:rPr lang="en-US" dirty="0" smtClean="0"/>
              <a:t>classroom</a:t>
            </a:r>
            <a:r>
              <a:rPr lang="ro-RO" dirty="0" smtClean="0"/>
              <a:t>/</a:t>
            </a:r>
            <a:r>
              <a:rPr lang="en-US" dirty="0" err="1" smtClean="0"/>
              <a:t>clasa</a:t>
            </a:r>
            <a:r>
              <a:rPr lang="ro-RO" dirty="0"/>
              <a:t> </a:t>
            </a:r>
            <a:r>
              <a:rPr lang="ro-RO" dirty="0" smtClean="0"/>
              <a:t>inversată</a:t>
            </a:r>
            <a:endParaRPr lang="en-US"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049311" y="1289154"/>
            <a:ext cx="9698637" cy="5396459"/>
          </a:xfrm>
        </p:spPr>
      </p:pic>
    </p:spTree>
    <p:extLst>
      <p:ext uri="{BB962C8B-B14F-4D97-AF65-F5344CB8AC3E}">
        <p14:creationId xmlns:p14="http://schemas.microsoft.com/office/powerpoint/2010/main" xmlns="" val="2041533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14597" y="1447800"/>
            <a:ext cx="3941420" cy="710784"/>
          </a:xfrm>
        </p:spPr>
        <p:txBody>
          <a:bodyPr/>
          <a:lstStyle/>
          <a:p>
            <a:pPr algn="ctr"/>
            <a:r>
              <a:rPr lang="ro-RO" b="1" dirty="0"/>
              <a:t>FLIPPED </a:t>
            </a:r>
            <a:r>
              <a:rPr lang="ro-RO" b="1" dirty="0" smtClean="0"/>
              <a:t>CLASSROOM</a:t>
            </a:r>
            <a:endParaRPr lang="en-US" b="1" dirty="0"/>
          </a:p>
        </p:txBody>
      </p:sp>
      <p:sp>
        <p:nvSpPr>
          <p:cNvPr id="3" name="Content Placeholder 2"/>
          <p:cNvSpPr>
            <a:spLocks noGrp="1"/>
          </p:cNvSpPr>
          <p:nvPr>
            <p:ph idx="1"/>
          </p:nvPr>
        </p:nvSpPr>
        <p:spPr>
          <a:xfrm>
            <a:off x="4784616" y="1214203"/>
            <a:ext cx="5663528" cy="4805597"/>
          </a:xfrm>
        </p:spPr>
        <p:txBody>
          <a:bodyPr/>
          <a:lstStyle/>
          <a:p>
            <a:endParaRPr lang="ro-RO" dirty="0" smtClean="0"/>
          </a:p>
          <a:p>
            <a:endParaRPr lang="ro-RO" dirty="0"/>
          </a:p>
          <a:p>
            <a:endParaRPr lang="ro-RO" dirty="0" smtClean="0"/>
          </a:p>
          <a:p>
            <a:endParaRPr lang="ro-RO" dirty="0"/>
          </a:p>
          <a:p>
            <a:r>
              <a:rPr lang="ro-RO" sz="2400" dirty="0" smtClean="0">
                <a:latin typeface="Arial" panose="020B0604020202020204" pitchFamily="34" charset="0"/>
                <a:cs typeface="Arial" panose="020B0604020202020204" pitchFamily="34" charset="0"/>
              </a:rPr>
              <a:t>Atenție! Această  strategie necesită, cel puțin  pentru început, resurse temporale semnificative!</a:t>
            </a:r>
            <a:endParaRPr lang="en-US" sz="2400" dirty="0">
              <a:latin typeface="Arial" panose="020B0604020202020204" pitchFamily="34" charset="0"/>
              <a:cs typeface="Arial" panose="020B0604020202020204" pitchFamily="34" charset="0"/>
            </a:endParaRPr>
          </a:p>
        </p:txBody>
      </p:sp>
      <p:sp>
        <p:nvSpPr>
          <p:cNvPr id="9" name="Text Placeholder 8"/>
          <p:cNvSpPr>
            <a:spLocks noGrp="1"/>
          </p:cNvSpPr>
          <p:nvPr>
            <p:ph type="body" sz="half" idx="2"/>
          </p:nvPr>
        </p:nvSpPr>
        <p:spPr>
          <a:xfrm>
            <a:off x="614597" y="3129281"/>
            <a:ext cx="4170019" cy="1847454"/>
          </a:xfrm>
        </p:spPr>
        <p:txBody>
          <a:bodyPr>
            <a:normAutofit/>
          </a:bodyPr>
          <a:lstStyle/>
          <a:p>
            <a:pPr marL="457200" indent="-457200">
              <a:buFont typeface="+mj-lt"/>
              <a:buAutoNum type="arabicPeriod"/>
            </a:pPr>
            <a:r>
              <a:rPr lang="ro-RO" sz="2400" i="1" dirty="0">
                <a:latin typeface="Arial" panose="020B0604020202020204" pitchFamily="34" charset="0"/>
                <a:cs typeface="Arial" panose="020B0604020202020204" pitchFamily="34" charset="0"/>
              </a:rPr>
              <a:t>Alegerea disciplinei sau </a:t>
            </a:r>
            <a:r>
              <a:rPr lang="ro-RO" sz="2400" i="1" dirty="0" smtClean="0">
                <a:latin typeface="Arial" panose="020B0604020202020204" pitchFamily="34" charset="0"/>
                <a:cs typeface="Arial" panose="020B0604020202020204" pitchFamily="34" charset="0"/>
              </a:rPr>
              <a:t>a temei </a:t>
            </a:r>
            <a:r>
              <a:rPr lang="ro-RO" sz="2400" i="1" dirty="0">
                <a:latin typeface="Arial" panose="020B0604020202020204" pitchFamily="34" charset="0"/>
                <a:cs typeface="Arial" panose="020B0604020202020204" pitchFamily="34" charset="0"/>
              </a:rPr>
              <a:t>la care se aplică strategia flipped classroom</a:t>
            </a:r>
            <a:endParaRPr lang="en-US" sz="2400" dirty="0">
              <a:latin typeface="Arial" panose="020B0604020202020204" pitchFamily="34" charset="0"/>
              <a:cs typeface="Arial" panose="020B0604020202020204" pitchFamily="34" charset="0"/>
            </a:endParaRPr>
          </a:p>
          <a:p>
            <a:endParaRPr lang="en-US" sz="2400" dirty="0"/>
          </a:p>
        </p:txBody>
      </p:sp>
      <p:pic>
        <p:nvPicPr>
          <p:cNvPr id="10" name="Content Placeholder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916774" y="869430"/>
            <a:ext cx="5531370" cy="2113613"/>
          </a:xfrm>
          <a:prstGeom prst="rect">
            <a:avLst/>
          </a:prstGeom>
        </p:spPr>
      </p:pic>
    </p:spTree>
    <p:extLst>
      <p:ext uri="{BB962C8B-B14F-4D97-AF65-F5344CB8AC3E}">
        <p14:creationId xmlns:p14="http://schemas.microsoft.com/office/powerpoint/2010/main" xmlns="" val="724851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16237" y="809469"/>
            <a:ext cx="3401064" cy="674531"/>
          </a:xfrm>
        </p:spPr>
        <p:txBody>
          <a:bodyPr/>
          <a:lstStyle/>
          <a:p>
            <a:r>
              <a:rPr lang="ro-RO" b="1" dirty="0"/>
              <a:t>FLIPPED CLASSROOM</a:t>
            </a:r>
            <a:endParaRPr lang="en-US" b="1" dirty="0"/>
          </a:p>
        </p:txBody>
      </p:sp>
      <p:sp>
        <p:nvSpPr>
          <p:cNvPr id="7" name="Text Placeholder 6"/>
          <p:cNvSpPr>
            <a:spLocks noGrp="1"/>
          </p:cNvSpPr>
          <p:nvPr>
            <p:ph type="body" sz="half" idx="2"/>
          </p:nvPr>
        </p:nvSpPr>
        <p:spPr>
          <a:xfrm>
            <a:off x="509665" y="1642006"/>
            <a:ext cx="4287187" cy="1745771"/>
          </a:xfrm>
        </p:spPr>
        <p:txBody>
          <a:bodyPr>
            <a:normAutofit lnSpcReduction="10000"/>
          </a:bodyPr>
          <a:lstStyle/>
          <a:p>
            <a:r>
              <a:rPr lang="ro-RO" sz="2400" dirty="0" smtClean="0"/>
              <a:t>2. </a:t>
            </a:r>
            <a:r>
              <a:rPr lang="ro-RO" sz="2800" b="1" dirty="0" smtClean="0">
                <a:latin typeface="Arial" panose="020B0604020202020204" pitchFamily="34" charset="0"/>
                <a:cs typeface="Arial" panose="020B0604020202020204" pitchFamily="34" charset="0"/>
              </a:rPr>
              <a:t>Alegera </a:t>
            </a:r>
            <a:r>
              <a:rPr lang="ro-RO" sz="2800" b="1" dirty="0">
                <a:latin typeface="Arial" panose="020B0604020202020204" pitchFamily="34" charset="0"/>
                <a:cs typeface="Arial" panose="020B0604020202020204" pitchFamily="34" charset="0"/>
              </a:rPr>
              <a:t>tehnologiei utilizate și a modului de realizare a secvenței video</a:t>
            </a:r>
            <a:endParaRPr lang="en-US" sz="2800" b="1" dirty="0">
              <a:latin typeface="Arial" panose="020B0604020202020204" pitchFamily="34" charset="0"/>
              <a:cs typeface="Arial" panose="020B0604020202020204" pitchFamily="34" charset="0"/>
            </a:endParaRPr>
          </a:p>
          <a:p>
            <a:endParaRPr lang="en-US" dirty="0"/>
          </a:p>
        </p:txBody>
      </p:sp>
      <p:sp>
        <p:nvSpPr>
          <p:cNvPr id="9" name="Content Placeholder 8"/>
          <p:cNvSpPr>
            <a:spLocks noGrp="1"/>
          </p:cNvSpPr>
          <p:nvPr>
            <p:ph idx="1"/>
          </p:nvPr>
        </p:nvSpPr>
        <p:spPr>
          <a:xfrm>
            <a:off x="5021706" y="809469"/>
            <a:ext cx="6325848" cy="5696262"/>
          </a:xfrm>
        </p:spPr>
        <p:txBody>
          <a:bodyPr>
            <a:normAutofit/>
          </a:bodyPr>
          <a:lstStyle/>
          <a:p>
            <a:pPr algn="just" fontAlgn="base"/>
            <a:r>
              <a:rPr lang="ro-RO" sz="2400" dirty="0" smtClean="0">
                <a:latin typeface="Arial" panose="020B0604020202020204" pitchFamily="34" charset="0"/>
                <a:cs typeface="Arial" panose="020B0604020202020204" pitchFamily="34" charset="0"/>
              </a:rPr>
              <a:t>Prezentarea </a:t>
            </a:r>
            <a:r>
              <a:rPr lang="ro-RO" sz="2400" dirty="0">
                <a:latin typeface="Arial" panose="020B0604020202020204" pitchFamily="34" charset="0"/>
                <a:cs typeface="Arial" panose="020B0604020202020204" pitchFamily="34" charset="0"/>
              </a:rPr>
              <a:t>poate fi vizualizată pe </a:t>
            </a:r>
            <a:r>
              <a:rPr lang="ro-RO" sz="2400" dirty="0" smtClean="0">
                <a:latin typeface="Arial" panose="020B0604020202020204" pitchFamily="34" charset="0"/>
                <a:cs typeface="Arial" panose="020B0604020202020204" pitchFamily="34" charset="0"/>
              </a:rPr>
              <a:t>computer, pe tabletă sau/și  pe telefon.</a:t>
            </a:r>
          </a:p>
          <a:p>
            <a:pPr algn="just" fontAlgn="base"/>
            <a:r>
              <a:rPr lang="ro-RO" sz="2400" dirty="0" smtClean="0">
                <a:latin typeface="Arial" panose="020B0604020202020204" pitchFamily="34" charset="0"/>
                <a:cs typeface="Arial" panose="020B0604020202020204" pitchFamily="34" charset="0"/>
              </a:rPr>
              <a:t>Atenție! Este </a:t>
            </a:r>
            <a:r>
              <a:rPr lang="ro-RO" sz="2400" dirty="0">
                <a:latin typeface="Arial" panose="020B0604020202020204" pitchFamily="34" charset="0"/>
                <a:cs typeface="Arial" panose="020B0604020202020204" pitchFamily="34" charset="0"/>
              </a:rPr>
              <a:t>necesar ca toți elevii să aibă acces la tehnologia aleasă</a:t>
            </a:r>
            <a:r>
              <a:rPr lang="ro-RO" sz="2400" dirty="0" smtClean="0">
                <a:latin typeface="Arial" panose="020B0604020202020204" pitchFamily="34" charset="0"/>
                <a:cs typeface="Arial" panose="020B0604020202020204" pitchFamily="34" charset="0"/>
              </a:rPr>
              <a:t>.</a:t>
            </a:r>
          </a:p>
          <a:p>
            <a:pPr algn="just" fontAlgn="base"/>
            <a:r>
              <a:rPr lang="ro-RO" sz="2400" dirty="0" smtClean="0">
                <a:latin typeface="Arial" panose="020B0604020202020204" pitchFamily="34" charset="0"/>
                <a:cs typeface="Arial" panose="020B0604020202020204" pitchFamily="34" charset="0"/>
              </a:rPr>
              <a:t> </a:t>
            </a:r>
            <a:r>
              <a:rPr lang="ro-RO" sz="2400" dirty="0">
                <a:latin typeface="Arial" panose="020B0604020202020204" pitchFamily="34" charset="0"/>
                <a:cs typeface="Arial" panose="020B0604020202020204" pitchFamily="34" charset="0"/>
              </a:rPr>
              <a:t>Este mai bine să se înregistreze lecția integral și să se salveze astfel încât elevul să nu fie dependent de conexiunea la internet. </a:t>
            </a:r>
            <a:endParaRPr lang="en-US" sz="2400" dirty="0">
              <a:latin typeface="Arial" panose="020B0604020202020204" pitchFamily="34" charset="0"/>
              <a:cs typeface="Arial" panose="020B0604020202020204" pitchFamily="34" charset="0"/>
            </a:endParaRPr>
          </a:p>
          <a:p>
            <a:pPr algn="just" fontAlgn="base"/>
            <a:r>
              <a:rPr lang="ro-RO" sz="2400" dirty="0" smtClean="0">
                <a:latin typeface="Arial" panose="020B0604020202020204" pitchFamily="34" charset="0"/>
                <a:cs typeface="Arial" panose="020B0604020202020204" pitchFamily="34" charset="0"/>
              </a:rPr>
              <a:t>Pot </a:t>
            </a:r>
            <a:r>
              <a:rPr lang="ro-RO" sz="2400" dirty="0">
                <a:latin typeface="Arial" panose="020B0604020202020204" pitchFamily="34" charset="0"/>
                <a:cs typeface="Arial" panose="020B0604020202020204" pitchFamily="34" charset="0"/>
              </a:rPr>
              <a:t>fi folosite platforme de învățare, documentare online, lecții anterior înregistrate în școală, prezentări power point. </a:t>
            </a:r>
            <a:endParaRPr lang="ro-RO" sz="2400" dirty="0" smtClean="0">
              <a:latin typeface="Arial" panose="020B0604020202020204" pitchFamily="34" charset="0"/>
              <a:cs typeface="Arial" panose="020B0604020202020204" pitchFamily="34" charset="0"/>
            </a:endParaRPr>
          </a:p>
          <a:p>
            <a:endParaRPr lang="en-US" dirty="0"/>
          </a:p>
        </p:txBody>
      </p:sp>
      <p:pic>
        <p:nvPicPr>
          <p:cNvPr id="11" name="Content Placeholder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98860" y="3702569"/>
            <a:ext cx="4097992" cy="3006777"/>
          </a:xfrm>
          <a:prstGeom prst="rect">
            <a:avLst/>
          </a:prstGeom>
        </p:spPr>
      </p:pic>
    </p:spTree>
    <p:extLst>
      <p:ext uri="{BB962C8B-B14F-4D97-AF65-F5344CB8AC3E}">
        <p14:creationId xmlns:p14="http://schemas.microsoft.com/office/powerpoint/2010/main" xmlns="" val="3853030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430" y="795074"/>
            <a:ext cx="3401064" cy="695793"/>
          </a:xfrm>
        </p:spPr>
        <p:txBody>
          <a:bodyPr/>
          <a:lstStyle/>
          <a:p>
            <a:r>
              <a:rPr lang="ro-RO" b="1" dirty="0"/>
              <a:t>FLIPPED CLASSROOM</a:t>
            </a:r>
            <a:endParaRPr lang="en-US" dirty="0"/>
          </a:p>
        </p:txBody>
      </p:sp>
      <p:sp>
        <p:nvSpPr>
          <p:cNvPr id="3" name="Content Placeholder 2"/>
          <p:cNvSpPr>
            <a:spLocks noGrp="1"/>
          </p:cNvSpPr>
          <p:nvPr>
            <p:ph idx="1"/>
          </p:nvPr>
        </p:nvSpPr>
        <p:spPr>
          <a:xfrm>
            <a:off x="4784616" y="869430"/>
            <a:ext cx="5558597" cy="5600075"/>
          </a:xfrm>
        </p:spPr>
        <p:txBody>
          <a:bodyPr anchor="t">
            <a:normAutofit/>
          </a:bodyPr>
          <a:lstStyle/>
          <a:p>
            <a:pPr>
              <a:lnSpc>
                <a:spcPct val="150000"/>
              </a:lnSpc>
            </a:pPr>
            <a:r>
              <a:rPr lang="ro-RO" sz="2400" dirty="0">
                <a:latin typeface="Arial" panose="020B0604020202020204" pitchFamily="34" charset="0"/>
                <a:cs typeface="Arial" panose="020B0604020202020204" pitchFamily="34" charset="0"/>
              </a:rPr>
              <a:t>Conținuturile noi se editează într-o modalitate ușor și plăcut accesibilă. </a:t>
            </a:r>
            <a:endParaRPr lang="ro-RO" sz="2400" dirty="0" smtClean="0">
              <a:latin typeface="Arial" panose="020B0604020202020204" pitchFamily="34" charset="0"/>
              <a:cs typeface="Arial" panose="020B0604020202020204" pitchFamily="34" charset="0"/>
            </a:endParaRPr>
          </a:p>
          <a:p>
            <a:pPr>
              <a:lnSpc>
                <a:spcPct val="150000"/>
              </a:lnSpc>
            </a:pPr>
            <a:r>
              <a:rPr lang="ro-RO" sz="2400" dirty="0" smtClean="0">
                <a:latin typeface="Arial" panose="020B0604020202020204" pitchFamily="34" charset="0"/>
                <a:cs typeface="Arial" panose="020B0604020202020204" pitchFamily="34" charset="0"/>
              </a:rPr>
              <a:t>Pentru</a:t>
            </a:r>
            <a:r>
              <a:rPr lang="ro-RO" sz="2400" i="1" dirty="0" smtClean="0">
                <a:latin typeface="Arial" panose="020B0604020202020204" pitchFamily="34" charset="0"/>
                <a:cs typeface="Arial" panose="020B0604020202020204" pitchFamily="34" charset="0"/>
              </a:rPr>
              <a:t> </a:t>
            </a:r>
            <a:r>
              <a:rPr lang="ro-RO" sz="2400" dirty="0">
                <a:latin typeface="Arial" panose="020B0604020202020204" pitchFamily="34" charset="0"/>
                <a:cs typeface="Arial" panose="020B0604020202020204" pitchFamily="34" charset="0"/>
              </a:rPr>
              <a:t>producerea secvențelor video pot fi folosite platforme de învățare, </a:t>
            </a:r>
            <a:r>
              <a:rPr lang="ro-RO" sz="2400" dirty="0" smtClean="0">
                <a:latin typeface="Arial" panose="020B0604020202020204" pitchFamily="34" charset="0"/>
                <a:cs typeface="Arial" panose="020B0604020202020204" pitchFamily="34" charset="0"/>
              </a:rPr>
              <a:t>documentare online,</a:t>
            </a:r>
            <a:r>
              <a:rPr lang="ro-RO" sz="2400" i="1" dirty="0" smtClean="0">
                <a:latin typeface="Arial" panose="020B0604020202020204" pitchFamily="34" charset="0"/>
                <a:cs typeface="Arial" panose="020B0604020202020204" pitchFamily="34" charset="0"/>
              </a:rPr>
              <a:t> </a:t>
            </a:r>
            <a:r>
              <a:rPr lang="ro-RO" sz="2400" dirty="0">
                <a:latin typeface="Arial" panose="020B0604020202020204" pitchFamily="34" charset="0"/>
                <a:cs typeface="Arial" panose="020B0604020202020204" pitchFamily="34" charset="0"/>
              </a:rPr>
              <a:t>lecții anterior înregistrate în școală, prezentări power point</a:t>
            </a:r>
            <a:r>
              <a:rPr lang="ro-RO" sz="2400" dirty="0" smtClean="0">
                <a:latin typeface="Arial" panose="020B0604020202020204" pitchFamily="34" charset="0"/>
                <a:cs typeface="Arial" panose="020B0604020202020204" pitchFamily="34" charset="0"/>
              </a:rPr>
              <a:t>.</a:t>
            </a:r>
          </a:p>
          <a:p>
            <a:pPr>
              <a:lnSpc>
                <a:spcPct val="150000"/>
              </a:lnSpc>
            </a:pPr>
            <a:r>
              <a:rPr lang="ro-RO" sz="2400" dirty="0" smtClean="0">
                <a:latin typeface="Arial" panose="020B0604020202020204" pitchFamily="34" charset="0"/>
                <a:cs typeface="Arial" panose="020B0604020202020204" pitchFamily="34" charset="0"/>
              </a:rPr>
              <a:t>Profesorul se poate filma prezentând conținuturile</a:t>
            </a:r>
            <a:endParaRPr lang="en-US" sz="2400" dirty="0">
              <a:latin typeface="Arial" panose="020B0604020202020204" pitchFamily="34" charset="0"/>
              <a:cs typeface="Arial" panose="020B0604020202020204" pitchFamily="34" charset="0"/>
            </a:endParaRPr>
          </a:p>
          <a:p>
            <a:endParaRPr lang="en-US" dirty="0"/>
          </a:p>
        </p:txBody>
      </p:sp>
      <p:sp>
        <p:nvSpPr>
          <p:cNvPr id="4" name="Text Placeholder 3"/>
          <p:cNvSpPr>
            <a:spLocks noGrp="1"/>
          </p:cNvSpPr>
          <p:nvPr>
            <p:ph type="body" sz="half" idx="2"/>
          </p:nvPr>
        </p:nvSpPr>
        <p:spPr>
          <a:xfrm>
            <a:off x="1020040" y="1903621"/>
            <a:ext cx="3401063" cy="1562641"/>
          </a:xfrm>
        </p:spPr>
        <p:txBody>
          <a:bodyPr>
            <a:normAutofit fontScale="92500"/>
          </a:bodyPr>
          <a:lstStyle/>
          <a:p>
            <a:pPr marL="514350" lvl="0" indent="-514350" fontAlgn="base">
              <a:buFont typeface="+mj-lt"/>
              <a:buAutoNum type="arabicPeriod" startAt="3"/>
            </a:pPr>
            <a:r>
              <a:rPr lang="ro-RO" sz="2800" b="1" dirty="0">
                <a:latin typeface="Arial" panose="020B0604020202020204" pitchFamily="34" charset="0"/>
                <a:cs typeface="Arial" panose="020B0604020202020204" pitchFamily="34" charset="0"/>
              </a:rPr>
              <a:t>Elaborarea „lecției”/ lecturii/ fișierelor video</a:t>
            </a:r>
            <a:endParaRPr lang="en-US" sz="2800" b="1" dirty="0">
              <a:latin typeface="Arial" panose="020B0604020202020204" pitchFamily="34" charset="0"/>
              <a:cs typeface="Arial" panose="020B0604020202020204" pitchFamily="34" charset="0"/>
            </a:endParaRPr>
          </a:p>
          <a:p>
            <a:pPr marL="342900" indent="-342900">
              <a:buFont typeface="+mj-lt"/>
              <a:buAutoNum type="arabicPeriod" startAt="3"/>
            </a:pPr>
            <a:endParaRPr lang="en-US" dirty="0"/>
          </a:p>
        </p:txBody>
      </p:sp>
      <p:pic>
        <p:nvPicPr>
          <p:cNvPr id="5" name="Content Placeholder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72772" y="3879017"/>
            <a:ext cx="3203722" cy="2326911"/>
          </a:xfrm>
          <a:prstGeom prst="rect">
            <a:avLst/>
          </a:prstGeom>
        </p:spPr>
      </p:pic>
    </p:spTree>
    <p:extLst>
      <p:ext uri="{BB962C8B-B14F-4D97-AF65-F5344CB8AC3E}">
        <p14:creationId xmlns:p14="http://schemas.microsoft.com/office/powerpoint/2010/main" xmlns="" val="3803518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9963" y="784049"/>
            <a:ext cx="3297126" cy="524655"/>
          </a:xfrm>
        </p:spPr>
        <p:txBody>
          <a:bodyPr/>
          <a:lstStyle/>
          <a:p>
            <a:r>
              <a:rPr lang="ro-RO" b="1" dirty="0"/>
              <a:t>FLIPPED CLASSROOM</a:t>
            </a:r>
            <a:endParaRPr lang="en-US" dirty="0"/>
          </a:p>
        </p:txBody>
      </p:sp>
      <p:sp>
        <p:nvSpPr>
          <p:cNvPr id="7" name="Content Placeholder 6"/>
          <p:cNvSpPr>
            <a:spLocks noGrp="1"/>
          </p:cNvSpPr>
          <p:nvPr>
            <p:ph idx="1"/>
          </p:nvPr>
        </p:nvSpPr>
        <p:spPr>
          <a:xfrm>
            <a:off x="5606320" y="784049"/>
            <a:ext cx="6130978" cy="5496830"/>
          </a:xfrm>
        </p:spPr>
        <p:txBody>
          <a:bodyPr anchor="t">
            <a:noAutofit/>
          </a:bodyPr>
          <a:lstStyle/>
          <a:p>
            <a:pPr algn="just"/>
            <a:r>
              <a:rPr lang="ro-RO" sz="2400" dirty="0" smtClean="0">
                <a:latin typeface="Arial" panose="020B0604020202020204" pitchFamily="34" charset="0"/>
                <a:cs typeface="Arial" panose="020B0604020202020204" pitchFamily="34" charset="0"/>
              </a:rPr>
              <a:t>  </a:t>
            </a:r>
            <a:r>
              <a:rPr lang="ro-RO" sz="2400" dirty="0">
                <a:latin typeface="Arial" panose="020B0604020202020204" pitchFamily="34" charset="0"/>
                <a:cs typeface="Arial" panose="020B0604020202020204" pitchFamily="34" charset="0"/>
              </a:rPr>
              <a:t>Fișierele  pot fi publicate pe grupuri </a:t>
            </a:r>
            <a:r>
              <a:rPr lang="ro-RO" sz="2400" dirty="0" smtClean="0">
                <a:latin typeface="Arial" panose="020B0604020202020204" pitchFamily="34" charset="0"/>
                <a:cs typeface="Arial" panose="020B0604020202020204" pitchFamily="34" charset="0"/>
              </a:rPr>
              <a:t>construite, pe </a:t>
            </a:r>
            <a:r>
              <a:rPr lang="ro-RO" sz="2400" dirty="0">
                <a:latin typeface="Arial" panose="020B0604020202020204" pitchFamily="34" charset="0"/>
                <a:cs typeface="Arial" panose="020B0604020202020204" pitchFamily="34" charset="0"/>
              </a:rPr>
              <a:t>YouTube, Google+, Google Drive, pe </a:t>
            </a:r>
            <a:r>
              <a:rPr lang="ro-RO" sz="2400" dirty="0" smtClean="0">
                <a:latin typeface="Arial" panose="020B0604020202020204" pitchFamily="34" charset="0"/>
                <a:cs typeface="Arial" panose="020B0604020202020204" pitchFamily="34" charset="0"/>
              </a:rPr>
              <a:t> </a:t>
            </a:r>
            <a:r>
              <a:rPr lang="ro-RO" sz="2400" dirty="0">
                <a:latin typeface="Arial" panose="020B0604020202020204" pitchFamily="34" charset="0"/>
                <a:cs typeface="Arial" panose="020B0604020202020204" pitchFamily="34" charset="0"/>
              </a:rPr>
              <a:t>platforme </a:t>
            </a:r>
            <a:r>
              <a:rPr lang="ro-RO" sz="2400" dirty="0" smtClean="0">
                <a:latin typeface="Arial" panose="020B0604020202020204" pitchFamily="34" charset="0"/>
                <a:cs typeface="Arial" panose="020B0604020202020204" pitchFamily="34" charset="0"/>
              </a:rPr>
              <a:t>educaționale (Moodle</a:t>
            </a:r>
            <a:r>
              <a:rPr lang="ro-RO" sz="2400" dirty="0">
                <a:latin typeface="Arial" panose="020B0604020202020204" pitchFamily="34" charset="0"/>
                <a:cs typeface="Arial" panose="020B0604020202020204" pitchFamily="34" charset="0"/>
              </a:rPr>
              <a:t>, Edmodo, etc</a:t>
            </a:r>
            <a:r>
              <a:rPr lang="ro-RO" sz="2400" dirty="0" smtClean="0">
                <a:latin typeface="Arial" panose="020B0604020202020204" pitchFamily="34" charset="0"/>
                <a:cs typeface="Arial" panose="020B0604020202020204" pitchFamily="34" charset="0"/>
              </a:rPr>
              <a:t>.), </a:t>
            </a:r>
            <a:r>
              <a:rPr lang="ro-RO" sz="2400" dirty="0">
                <a:latin typeface="Arial" panose="020B0604020202020204" pitchFamily="34" charset="0"/>
                <a:cs typeface="Arial" panose="020B0604020202020204" pitchFamily="34" charset="0"/>
              </a:rPr>
              <a:t>pe bloguri special </a:t>
            </a:r>
            <a:r>
              <a:rPr lang="ro-RO" sz="2400" dirty="0" smtClean="0">
                <a:latin typeface="Arial" panose="020B0604020202020204" pitchFamily="34" charset="0"/>
                <a:cs typeface="Arial" panose="020B0604020202020204" pitchFamily="34" charset="0"/>
              </a:rPr>
              <a:t>construite</a:t>
            </a:r>
            <a:r>
              <a:rPr lang="ro-RO" sz="2400" dirty="0">
                <a:latin typeface="Arial" panose="020B0604020202020204" pitchFamily="34" charset="0"/>
                <a:cs typeface="Arial" panose="020B0604020202020204" pitchFamily="34" charset="0"/>
              </a:rPr>
              <a:t>. </a:t>
            </a:r>
            <a:endParaRPr lang="ro-RO" sz="2400" dirty="0" smtClean="0">
              <a:latin typeface="Arial" panose="020B0604020202020204" pitchFamily="34" charset="0"/>
              <a:cs typeface="Arial" panose="020B0604020202020204" pitchFamily="34" charset="0"/>
            </a:endParaRPr>
          </a:p>
          <a:p>
            <a:pPr algn="just"/>
            <a:r>
              <a:rPr lang="ro-RO" sz="2400" dirty="0" smtClean="0">
                <a:latin typeface="Arial" panose="020B0604020202020204" pitchFamily="34" charset="0"/>
                <a:cs typeface="Arial" panose="020B0604020202020204" pitchFamily="34" charset="0"/>
              </a:rPr>
              <a:t>Dacă elevii nu au siguranța conexiunii la internet este mai bine să se înregistreze lecția integral și să se salveze astfel încât elevul să aibă acces continuu și necondiționat la matrialele prezentate.</a:t>
            </a:r>
          </a:p>
          <a:p>
            <a:pPr algn="just"/>
            <a:r>
              <a:rPr lang="ro-RO" sz="2400" dirty="0" smtClean="0">
                <a:latin typeface="Arial" panose="020B0604020202020204" pitchFamily="34" charset="0"/>
                <a:cs typeface="Arial" panose="020B0604020202020204" pitchFamily="34" charset="0"/>
              </a:rPr>
              <a:t>Cadrul didactic </a:t>
            </a:r>
            <a:r>
              <a:rPr lang="ro-RO" sz="2400" dirty="0">
                <a:latin typeface="Arial" panose="020B0604020202020204" pitchFamily="34" charset="0"/>
                <a:cs typeface="Arial" panose="020B0604020202020204" pitchFamily="34" charset="0"/>
              </a:rPr>
              <a:t>va avea grijă să  gestioneze  și, mai ales,  să evite </a:t>
            </a:r>
            <a:r>
              <a:rPr lang="ro-RO" sz="2400" dirty="0" smtClean="0">
                <a:latin typeface="Arial" panose="020B0604020202020204" pitchFamily="34" charset="0"/>
                <a:cs typeface="Arial" panose="020B0604020202020204" pitchFamily="34" charset="0"/>
              </a:rPr>
              <a:t>riscurile  mediului on-line</a:t>
            </a:r>
            <a:r>
              <a:rPr lang="ro-RO" sz="2400" dirty="0">
                <a:latin typeface="Arial" panose="020B0604020202020204" pitchFamily="34" charset="0"/>
                <a:cs typeface="Arial" panose="020B0604020202020204" pitchFamily="34" charset="0"/>
              </a:rPr>
              <a:t>.</a:t>
            </a:r>
            <a:endParaRPr lang="en-US" sz="2400" dirty="0">
              <a:latin typeface="Arial" panose="020B0604020202020204" pitchFamily="34" charset="0"/>
              <a:cs typeface="Arial" panose="020B0604020202020204" pitchFamily="34" charset="0"/>
            </a:endParaRPr>
          </a:p>
          <a:p>
            <a:pPr algn="just"/>
            <a:endParaRPr lang="en-US" sz="2400"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584616" y="1754313"/>
            <a:ext cx="4901783" cy="1483563"/>
          </a:xfrm>
        </p:spPr>
        <p:txBody>
          <a:bodyPr>
            <a:normAutofit/>
          </a:bodyPr>
          <a:lstStyle/>
          <a:p>
            <a:pPr marL="514350" indent="-514350">
              <a:buFont typeface="+mj-lt"/>
              <a:buAutoNum type="arabicPeriod" startAt="4"/>
            </a:pPr>
            <a:r>
              <a:rPr lang="ro-RO" sz="2800" b="1" dirty="0">
                <a:latin typeface="Arial" panose="020B0604020202020204" pitchFamily="34" charset="0"/>
                <a:cs typeface="Arial" panose="020B0604020202020204" pitchFamily="34" charset="0"/>
              </a:rPr>
              <a:t>Alegerea spatiului unde se vor publica fisierele video</a:t>
            </a:r>
            <a:endParaRPr lang="en-US" sz="2800" b="1"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xmlns="" val="22824802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273</TotalTime>
  <Words>820</Words>
  <Application>Microsoft Office PowerPoint</Application>
  <PresentationFormat>Particularizare</PresentationFormat>
  <Paragraphs>92</Paragraphs>
  <Slides>19</Slides>
  <Notes>0</Notes>
  <HiddenSlides>0</HiddenSlides>
  <MMClips>0</MMClips>
  <ScaleCrop>false</ScaleCrop>
  <HeadingPairs>
    <vt:vector size="4" baseType="variant">
      <vt:variant>
        <vt:lpstr>Temă</vt:lpstr>
      </vt:variant>
      <vt:variant>
        <vt:i4>1</vt:i4>
      </vt:variant>
      <vt:variant>
        <vt:lpstr>Titluri diapozitive</vt:lpstr>
      </vt:variant>
      <vt:variant>
        <vt:i4>19</vt:i4>
      </vt:variant>
    </vt:vector>
  </HeadingPairs>
  <TitlesOfParts>
    <vt:vector size="20" baseType="lpstr">
      <vt:lpstr>Ion</vt:lpstr>
      <vt:lpstr>.</vt:lpstr>
      <vt:lpstr>Flipped classroom/clasa răsturnată</vt:lpstr>
      <vt:lpstr>Flipped classroom/clasa răsturnată</vt:lpstr>
      <vt:lpstr>FLIPPED CLASSROOM- ÎNCEPUTURI  </vt:lpstr>
      <vt:lpstr>Flipped classroom/clasa inversată</vt:lpstr>
      <vt:lpstr>FLIPPED CLASSROOM</vt:lpstr>
      <vt:lpstr>FLIPPED CLASSROOM</vt:lpstr>
      <vt:lpstr>FLIPPED CLASSROOM</vt:lpstr>
      <vt:lpstr>FLIPPED CLASSROOM</vt:lpstr>
      <vt:lpstr>FLIPPED CLASSROOM</vt:lpstr>
      <vt:lpstr>FLIPPED CLASSROOM</vt:lpstr>
      <vt:lpstr>FLIPPED CLASSROOM</vt:lpstr>
      <vt:lpstr>FLIPPED CLASSROOM</vt:lpstr>
      <vt:lpstr>FLIPPED CLASSROOM</vt:lpstr>
      <vt:lpstr>FLIPPED CLASSROOM</vt:lpstr>
      <vt:lpstr>FLIPPED CLASSROOM</vt:lpstr>
      <vt:lpstr>FLIPPED CLASSROOM</vt:lpstr>
      <vt:lpstr>FLIPPED CLASSROOM</vt:lpstr>
      <vt:lpstr>FLIPPED CLASSROOM</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Flipped classroom/clasa răsturnată</dc:title>
  <dc:creator>Maria Euzefina Dragomir</dc:creator>
  <cp:lastModifiedBy>user</cp:lastModifiedBy>
  <cp:revision>31</cp:revision>
  <dcterms:created xsi:type="dcterms:W3CDTF">2017-09-05T19:38:01Z</dcterms:created>
  <dcterms:modified xsi:type="dcterms:W3CDTF">2018-06-05T09:07:46Z</dcterms:modified>
</cp:coreProperties>
</file>