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9" r:id="rId2"/>
    <p:sldId id="278" r:id="rId3"/>
    <p:sldId id="280" r:id="rId4"/>
    <p:sldId id="259" r:id="rId5"/>
    <p:sldId id="261" r:id="rId6"/>
    <p:sldId id="262" r:id="rId7"/>
    <p:sldId id="282" r:id="rId8"/>
    <p:sldId id="263" r:id="rId9"/>
    <p:sldId id="264" r:id="rId10"/>
    <p:sldId id="265" r:id="rId11"/>
    <p:sldId id="266" r:id="rId12"/>
    <p:sldId id="268" r:id="rId13"/>
    <p:sldId id="271" r:id="rId14"/>
    <p:sldId id="269" r:id="rId15"/>
    <p:sldId id="270" r:id="rId16"/>
    <p:sldId id="283" r:id="rId17"/>
    <p:sldId id="284" r:id="rId18"/>
    <p:sldId id="272" r:id="rId19"/>
    <p:sldId id="273" r:id="rId20"/>
    <p:sldId id="274" r:id="rId21"/>
    <p:sldId id="275" r:id="rId22"/>
    <p:sldId id="277" r:id="rId23"/>
    <p:sldId id="276" r:id="rId2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627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51987-FD56-4902-894C-25377596A751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02863-C4C6-4B39-85E4-6053F830D305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02863-C4C6-4B39-85E4-6053F830D305}" type="slidenum">
              <a:rPr lang="ro-RO" smtClean="0"/>
              <a:pPr/>
              <a:t>6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D77712-2B83-4AB4-A413-5B91D7D13E8D}" type="datetimeFigureOut">
              <a:rPr lang="ro-RO" smtClean="0"/>
              <a:pPr/>
              <a:t>05.09.2017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E6D1E72-B9B4-4804-A53B-0ED584231224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672408"/>
          </a:xfrm>
        </p:spPr>
        <p:txBody>
          <a:bodyPr>
            <a:normAutofit fontScale="92500"/>
          </a:bodyPr>
          <a:lstStyle/>
          <a:p>
            <a:r>
              <a:rPr lang="ro-RO" sz="2800" dirty="0" smtClean="0"/>
              <a:t>prezentarea noilor programelor școlare pentru gimnaziu (elementele de noutate care sunt relevante pentru noile  programe de biologie pentru gimnaziu, modalități de abordare a programei de biologie pentru clasa a V-a</a:t>
            </a:r>
            <a:r>
              <a:rPr lang="en-US" sz="2800" dirty="0" smtClean="0"/>
              <a:t>)</a:t>
            </a:r>
            <a:endParaRPr lang="ro-RO" sz="2800" dirty="0" smtClean="0"/>
          </a:p>
          <a:p>
            <a:endParaRPr lang="ro-RO" sz="2800" dirty="0" smtClean="0"/>
          </a:p>
          <a:p>
            <a:pPr algn="r">
              <a:buNone/>
            </a:pPr>
            <a:r>
              <a:rPr lang="ro-RO" sz="2800" dirty="0" smtClean="0"/>
              <a:t>                                     7. 09. 2017 </a:t>
            </a:r>
          </a:p>
          <a:p>
            <a:pPr algn="r">
              <a:buNone/>
            </a:pPr>
            <a:r>
              <a:rPr lang="ro-RO" sz="2800" dirty="0" smtClean="0"/>
              <a:t>                                       Buzău</a:t>
            </a:r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Autofit/>
          </a:bodyPr>
          <a:lstStyle/>
          <a:p>
            <a:r>
              <a:rPr lang="ro-RO" sz="4000" dirty="0" smtClean="0"/>
              <a:t>Instruirea inspectorilor școlari privind aplicarea  programei de biologie pentru clasa a V-a</a:t>
            </a:r>
            <a:br>
              <a:rPr lang="ro-RO" sz="4000" dirty="0" smtClean="0"/>
            </a:br>
            <a:endParaRPr lang="ro-RO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57338"/>
          <a:ext cx="9144000" cy="5300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18927">
                <a:tc>
                  <a:txBody>
                    <a:bodyPr/>
                    <a:lstStyle/>
                    <a:p>
                      <a:r>
                        <a:rPr lang="ro-RO" dirty="0" smtClean="0"/>
                        <a:t>V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VIII</a:t>
                      </a:r>
                      <a:endParaRPr lang="ro-RO" dirty="0"/>
                    </a:p>
                  </a:txBody>
                  <a:tcPr/>
                </a:tc>
              </a:tr>
              <a:tr h="2340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3.1. Identificarea caracteristicilor sistemelor biologice pe baza modelelor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3.1. Interpretarea diverselor modele ale unor sisteme biologice 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3.1. Realizarea unor modele ale sistemelor biologice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3.1. Rezolvarea unor situații problemă utilizând argumente și modele adecvate</a:t>
                      </a:r>
                      <a:endParaRPr lang="ro-RO" dirty="0"/>
                    </a:p>
                  </a:txBody>
                  <a:tcPr/>
                </a:tc>
              </a:tr>
              <a:tr h="23408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3.2. Utilizarea unor algoritmi cunoscuți în investigarea lumii vii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3.2. Aplicarea unor algoritmi selectați adecvat în investigarea lumii vii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3.2. Elaborarea unor algoritmi pentru realizarea unei investigații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3.2. Identificarea de soluții noi/alternative pentru rezolvarea unor situații problemă</a:t>
                      </a:r>
                      <a:endParaRPr kumimoji="0" lang="ro-RO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 Rezolvarea unor situații problemă din lumea vie pe baza gândirii logice și a creativității</a:t>
            </a:r>
            <a:r>
              <a:rPr lang="ro-RO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o-RO" sz="3200" dirty="0" smtClean="0">
                <a:latin typeface="Arial" pitchFamily="34" charset="0"/>
                <a:cs typeface="Arial" pitchFamily="34" charset="0"/>
              </a:rPr>
            </a:br>
            <a:endParaRPr lang="ro-RO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81138"/>
          <a:ext cx="9144000" cy="5772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51718">
                <a:tc>
                  <a:txBody>
                    <a:bodyPr/>
                    <a:lstStyle/>
                    <a:p>
                      <a:r>
                        <a:rPr lang="ro-RO" dirty="0" smtClean="0"/>
                        <a:t>V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VIII</a:t>
                      </a:r>
                      <a:endParaRPr lang="ro-RO" dirty="0"/>
                    </a:p>
                  </a:txBody>
                  <a:tcPr/>
                </a:tc>
              </a:tr>
              <a:tr h="2158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4.1. Utilizarea achizițiilor din domeniul biologiei în viața cotidiană  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4.1.Transferarea achizițiilor din domeniul biologiei în contexte noi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4.1. Conceperea unor măsuri de menținere și promovare a unui stil de viață sănătos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4.1. Participarea activă la acţiuni de conservare şi ocrotire a mediului înconjurător, de adoptare a unui stil de viață sănătos</a:t>
                      </a:r>
                      <a:endParaRPr kumimoji="0" lang="ro-RO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158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4.2. Recunoașterea consecințelor activităților umane și ale propriului comportament asupra mediului înconjurător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4.2. Identificarea relaţiilor dintre propriul comportament şi starea de sănătate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4.2. Interpretarea relațiilor dintre propriul comportament și starea de sănătate</a:t>
                      </a:r>
                      <a:endParaRPr kumimoji="0" lang="ro-RO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4.2. Evaluarea consecințelor propriului comportament asupra sănătății proprii și a stării mediului</a:t>
                      </a:r>
                      <a:endParaRPr kumimoji="0" lang="ro-RO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lvl="0"/>
            <a:r>
              <a:rPr lang="ro-RO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4. Manifestarea unui stil de viață sănătos într-un mediu natural propice vieții</a:t>
            </a:r>
            <a:r>
              <a:rPr lang="ro-RO" sz="4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o-RO" sz="4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o-RO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o-RO" sz="3200" dirty="0" smtClean="0"/>
          </a:p>
          <a:p>
            <a:r>
              <a:rPr lang="ro-RO" sz="3200" dirty="0" smtClean="0"/>
              <a:t>Să devină </a:t>
            </a:r>
            <a:r>
              <a:rPr lang="ro-RO" sz="3200" dirty="0" smtClean="0"/>
              <a:t>instrumente de atingere a competențelor de către </a:t>
            </a:r>
            <a:r>
              <a:rPr lang="ro-RO" sz="3200" dirty="0" smtClean="0"/>
              <a:t>elevi</a:t>
            </a:r>
          </a:p>
          <a:p>
            <a:pPr>
              <a:buNone/>
            </a:pPr>
            <a:endParaRPr lang="ro-RO" sz="3200" dirty="0" smtClean="0"/>
          </a:p>
          <a:p>
            <a:pPr lvl="0"/>
            <a:r>
              <a:rPr lang="ro-RO" sz="3200" dirty="0" smtClean="0"/>
              <a:t>Să reprezinte un decupaj </a:t>
            </a:r>
            <a:r>
              <a:rPr lang="ro-RO" sz="3200" dirty="0" smtClean="0"/>
              <a:t>relevant pentru disciplina biologie prin domeniile </a:t>
            </a:r>
            <a:r>
              <a:rPr lang="ro-RO" sz="3200" dirty="0" smtClean="0"/>
              <a:t>selectate</a:t>
            </a:r>
          </a:p>
          <a:p>
            <a:pPr lvl="0"/>
            <a:endParaRPr lang="ro-RO" sz="3200" dirty="0" smtClean="0"/>
          </a:p>
          <a:p>
            <a:pPr lvl="0"/>
            <a:r>
              <a:rPr lang="ro-RO" sz="3200" dirty="0" smtClean="0"/>
              <a:t>Să fie relevante pentru nevoia de formare a elevului și pentru nevoile societății</a:t>
            </a:r>
            <a:endParaRPr lang="en-US" sz="3200" dirty="0" smtClean="0"/>
          </a:p>
          <a:p>
            <a:pPr lvl="0"/>
            <a:endParaRPr lang="en-US" sz="3200" dirty="0" smtClean="0"/>
          </a:p>
          <a:p>
            <a:pPr lvl="0">
              <a:buNone/>
            </a:pPr>
            <a:r>
              <a:rPr lang="ro-RO" sz="3200" dirty="0" smtClean="0"/>
              <a:t> </a:t>
            </a:r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i="1" u="sng" dirty="0" smtClean="0"/>
              <a:t>Conținuturile</a:t>
            </a:r>
            <a:endParaRPr lang="ro-R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o-RO" dirty="0" smtClean="0"/>
          </a:p>
          <a:p>
            <a:pPr>
              <a:buFont typeface="Wingdings" pitchFamily="2" charset="2"/>
              <a:buChar char="Ø"/>
            </a:pPr>
            <a:r>
              <a:rPr lang="ro-RO" dirty="0" smtClean="0"/>
              <a:t> </a:t>
            </a:r>
            <a:r>
              <a:rPr lang="ro-RO" dirty="0" smtClean="0"/>
              <a:t>Să f</a:t>
            </a:r>
            <a:r>
              <a:rPr lang="en-US" dirty="0" err="1" smtClean="0"/>
              <a:t>avorizez</a:t>
            </a:r>
            <a:r>
              <a:rPr lang="ro-RO" dirty="0" smtClean="0"/>
              <a:t>e</a:t>
            </a:r>
            <a:r>
              <a:rPr lang="ro-RO" dirty="0" smtClean="0"/>
              <a:t> </a:t>
            </a:r>
            <a:r>
              <a:rPr lang="ro-RO" dirty="0" smtClean="0"/>
              <a:t>învățarea cu </a:t>
            </a:r>
            <a:r>
              <a:rPr lang="ro-RO" dirty="0" smtClean="0"/>
              <a:t>mijloace </a:t>
            </a:r>
            <a:r>
              <a:rPr lang="ro-RO" dirty="0" smtClean="0"/>
              <a:t>și </a:t>
            </a:r>
            <a:r>
              <a:rPr lang="ro-RO" dirty="0" smtClean="0"/>
              <a:t>metode:</a:t>
            </a:r>
          </a:p>
          <a:p>
            <a:pPr>
              <a:buNone/>
            </a:pPr>
            <a:r>
              <a:rPr lang="ro-RO" dirty="0" smtClean="0"/>
              <a:t> </a:t>
            </a:r>
            <a:endParaRPr lang="ro-RO" dirty="0" smtClean="0"/>
          </a:p>
          <a:p>
            <a:pPr lvl="1"/>
            <a:r>
              <a:rPr lang="ro-RO" dirty="0" smtClean="0"/>
              <a:t>specifice </a:t>
            </a:r>
            <a:r>
              <a:rPr lang="ro-RO" dirty="0" smtClean="0"/>
              <a:t>biologiei -observație, explorare, investigare etc. </a:t>
            </a:r>
          </a:p>
          <a:p>
            <a:pPr lvl="1"/>
            <a:endParaRPr lang="ro-RO" dirty="0" smtClean="0"/>
          </a:p>
          <a:p>
            <a:pPr lvl="1"/>
            <a:r>
              <a:rPr lang="ro-RO" dirty="0" smtClean="0"/>
              <a:t> adaptate vârstei </a:t>
            </a:r>
            <a:r>
              <a:rPr lang="ro-RO" dirty="0" smtClean="0"/>
              <a:t>elevului - </a:t>
            </a:r>
            <a:r>
              <a:rPr lang="ro-RO" dirty="0" smtClean="0"/>
              <a:t>perceperea integrată de către elevi a lumii vii, specifică  acestei </a:t>
            </a:r>
            <a:r>
              <a:rPr lang="ro-RO" dirty="0" smtClean="0"/>
              <a:t>vârste ( ex. ființele </a:t>
            </a:r>
            <a:r>
              <a:rPr lang="ro-RO" dirty="0" smtClean="0"/>
              <a:t>vii, deși individualități de sine-stătătoare, nu trăiesc izolate, ci în relație cu mediul lor de viață)</a:t>
            </a:r>
            <a:endParaRPr lang="ro-RO" dirty="0" smtClean="0"/>
          </a:p>
          <a:p>
            <a:pPr lvl="1">
              <a:buNone/>
            </a:pPr>
            <a:r>
              <a:rPr lang="ro-RO" dirty="0" smtClean="0"/>
              <a:t>                                           - macroscopic       microscopic</a:t>
            </a:r>
          </a:p>
          <a:p>
            <a:pPr lvl="1">
              <a:buNone/>
            </a:pPr>
            <a:r>
              <a:rPr lang="ro-RO" dirty="0" smtClean="0"/>
              <a:t> </a:t>
            </a:r>
            <a:r>
              <a:rPr lang="ro-RO" dirty="0" smtClean="0"/>
              <a:t>                                          - particular         general</a:t>
            </a:r>
          </a:p>
          <a:p>
            <a:pPr lvl="1">
              <a:buNone/>
            </a:pPr>
            <a:endParaRPr lang="ro-RO" dirty="0" smtClean="0"/>
          </a:p>
          <a:p>
            <a:pPr lvl="1"/>
            <a:endParaRPr lang="ro-RO" dirty="0" smtClean="0"/>
          </a:p>
          <a:p>
            <a:pPr>
              <a:buFont typeface="Wingdings" pitchFamily="2" charset="2"/>
              <a:buChar char="Ø"/>
            </a:pPr>
            <a:endParaRPr lang="ro-RO" dirty="0" smtClean="0"/>
          </a:p>
          <a:p>
            <a:pPr lvl="1"/>
            <a:endParaRPr lang="ro-RO" dirty="0" smtClean="0"/>
          </a:p>
          <a:p>
            <a:endParaRPr lang="ro-RO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4400" i="1" u="sng" dirty="0" smtClean="0"/>
              <a:t>Conținuturile</a:t>
            </a:r>
            <a:r>
              <a:rPr lang="en-US" dirty="0" smtClean="0"/>
              <a:t/>
            </a:r>
            <a:br>
              <a:rPr lang="en-US" dirty="0" smtClean="0"/>
            </a:br>
            <a:endParaRPr lang="ro-RO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444208" y="479715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156176" y="515719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o-RO" dirty="0" smtClean="0"/>
          </a:p>
          <a:p>
            <a:r>
              <a:rPr lang="ro-RO" u="sng" dirty="0" smtClean="0"/>
              <a:t>pornind de la</a:t>
            </a:r>
            <a:r>
              <a:rPr lang="en-US" u="sng" dirty="0" smtClean="0"/>
              <a:t> </a:t>
            </a:r>
            <a:r>
              <a:rPr lang="ro-RO" u="sng" dirty="0" smtClean="0"/>
              <a:t>explorarea şi investigarea </a:t>
            </a:r>
            <a:r>
              <a:rPr lang="ro-RO" u="sng" dirty="0" smtClean="0"/>
              <a:t> </a:t>
            </a:r>
            <a:r>
              <a:rPr lang="ro-RO" u="sng" dirty="0" smtClean="0"/>
              <a:t>mediului </a:t>
            </a:r>
            <a:r>
              <a:rPr lang="ro-RO" u="sng" dirty="0" smtClean="0"/>
              <a:t>de viață apropiat elevului</a:t>
            </a:r>
            <a:endParaRPr lang="en-US" u="sng" dirty="0" smtClean="0"/>
          </a:p>
          <a:p>
            <a:pPr lvl="1"/>
            <a:r>
              <a:rPr lang="ro-RO" dirty="0" smtClean="0"/>
              <a:t>a relațiilor observabile dintre viețuitoare și mediul lor de viață </a:t>
            </a:r>
            <a:endParaRPr lang="en-US" dirty="0" smtClean="0"/>
          </a:p>
          <a:p>
            <a:pPr lvl="1"/>
            <a:r>
              <a:rPr lang="ro-RO" dirty="0" smtClean="0"/>
              <a:t>a modului în care funcționează </a:t>
            </a:r>
            <a:r>
              <a:rPr lang="ro-RO" dirty="0" smtClean="0"/>
              <a:t>organismele</a:t>
            </a:r>
          </a:p>
          <a:p>
            <a:pPr lvl="1"/>
            <a:endParaRPr lang="en-US" dirty="0" smtClean="0"/>
          </a:p>
          <a:p>
            <a:r>
              <a:rPr lang="ro-RO" dirty="0" smtClean="0"/>
              <a:t> </a:t>
            </a:r>
            <a:r>
              <a:rPr lang="ro-RO" u="sng" dirty="0" smtClean="0"/>
              <a:t>către înțelegerea </a:t>
            </a:r>
            <a:r>
              <a:rPr lang="ro-RO" u="sng" dirty="0" smtClean="0"/>
              <a:t>propriului </a:t>
            </a:r>
            <a:r>
              <a:rPr lang="ro-RO" u="sng" dirty="0" smtClean="0"/>
              <a:t>loc în natură </a:t>
            </a:r>
            <a:endParaRPr lang="en-US" u="sng" dirty="0" smtClean="0"/>
          </a:p>
          <a:p>
            <a:pPr lvl="1"/>
            <a:r>
              <a:rPr lang="ro-RO" dirty="0" smtClean="0"/>
              <a:t>a consecințelor propriului comportament asupra sănătății sale și a </a:t>
            </a:r>
            <a:r>
              <a:rPr lang="ro-RO" dirty="0" smtClean="0"/>
              <a:t>mediului</a:t>
            </a:r>
          </a:p>
          <a:p>
            <a:pPr lvl="1">
              <a:buFont typeface="Courier New" pitchFamily="49" charset="0"/>
              <a:buChar char="o"/>
            </a:pPr>
            <a:r>
              <a:rPr lang="ro-RO" dirty="0" smtClean="0"/>
              <a:t> a influenței reciproce om-mediu </a:t>
            </a:r>
            <a:endParaRPr lang="ro-RO" dirty="0" smtClean="0"/>
          </a:p>
          <a:p>
            <a:pPr lvl="1"/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i="1" u="sng" dirty="0" smtClean="0"/>
              <a:t>Conținuturile </a:t>
            </a:r>
            <a:r>
              <a:rPr lang="en-US" i="1" u="sng" dirty="0" smtClean="0"/>
              <a:t/>
            </a:r>
            <a:br>
              <a:rPr lang="en-US" i="1" u="sng" dirty="0" smtClean="0"/>
            </a:br>
            <a:r>
              <a:rPr lang="ro-RO" i="1" u="sng" dirty="0" smtClean="0"/>
              <a:t>să </a:t>
            </a:r>
            <a:r>
              <a:rPr lang="ro-RO" i="1" u="sng" dirty="0" smtClean="0"/>
              <a:t>propună </a:t>
            </a:r>
            <a:r>
              <a:rPr lang="ro-RO" i="1" u="sng" dirty="0" smtClean="0"/>
              <a:t>cunoaşterea lumii vii: </a:t>
            </a:r>
            <a:endParaRPr lang="ro-RO" i="1" u="sn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/>
              <a:t> educație pentru sănătate </a:t>
            </a:r>
          </a:p>
          <a:p>
            <a:pPr lvl="1"/>
            <a:r>
              <a:rPr lang="ro-RO" dirty="0" smtClean="0"/>
              <a:t>inițiate în clasa a V-a – influența omului asupra  mediul lui de viață</a:t>
            </a:r>
          </a:p>
          <a:p>
            <a:pPr lvl="1"/>
            <a:r>
              <a:rPr lang="ro-RO" dirty="0" smtClean="0"/>
              <a:t>dezvoltate în clasa a VI-a și a VII-a- influența propriului comportament asupra sănătății</a:t>
            </a:r>
          </a:p>
          <a:p>
            <a:pPr lvl="1"/>
            <a:r>
              <a:rPr lang="ro-RO" dirty="0" smtClean="0"/>
              <a:t>integrate în clasa a VIII-a – influența mediului de viață asupra omului</a:t>
            </a:r>
          </a:p>
          <a:p>
            <a:r>
              <a:rPr lang="ro-RO" dirty="0" smtClean="0"/>
              <a:t> educație sexuală </a:t>
            </a:r>
          </a:p>
          <a:p>
            <a:pPr lvl="1"/>
            <a:r>
              <a:rPr lang="ro-RO" dirty="0" smtClean="0"/>
              <a:t>pornind de la recunoașterea transformărilor corporale proprii pubertății, la necesitatea autocunoașterii emoționale și a responsabilității comportamentale</a:t>
            </a:r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i="1" u="sng" dirty="0" smtClean="0"/>
              <a:t>Conținuturile </a:t>
            </a:r>
            <a:br>
              <a:rPr lang="ro-RO" i="1" u="sng" dirty="0" smtClean="0"/>
            </a:br>
            <a:r>
              <a:rPr lang="ro-RO" i="1" u="sng" dirty="0" smtClean="0"/>
              <a:t>să pună </a:t>
            </a:r>
            <a:r>
              <a:rPr lang="ro-RO" i="1" u="sng" dirty="0" smtClean="0"/>
              <a:t>accent pe elemente de:</a:t>
            </a:r>
            <a:endParaRPr lang="ro-RO" i="1" u="sn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 lnSpcReduction="10000"/>
          </a:bodyPr>
          <a:lstStyle/>
          <a:p>
            <a:r>
              <a:rPr lang="ro-RO" u="sng" dirty="0" smtClean="0"/>
              <a:t>C</a:t>
            </a:r>
            <a:r>
              <a:rPr lang="ro-RO" u="sng" dirty="0" smtClean="0"/>
              <a:t>lasa </a:t>
            </a:r>
            <a:r>
              <a:rPr lang="ro-RO" u="sng" dirty="0" smtClean="0"/>
              <a:t>a V-a </a:t>
            </a:r>
            <a:endParaRPr lang="ro-RO" u="sng" dirty="0" smtClean="0"/>
          </a:p>
          <a:p>
            <a:pPr>
              <a:buFont typeface="Arial" pitchFamily="34" charset="0"/>
              <a:buChar char="•"/>
            </a:pPr>
            <a:r>
              <a:rPr lang="ro-RO" dirty="0" smtClean="0">
                <a:solidFill>
                  <a:srgbClr val="FF0000"/>
                </a:solidFill>
              </a:rPr>
              <a:t> acomodarea </a:t>
            </a:r>
            <a:r>
              <a:rPr lang="ro-RO" dirty="0" smtClean="0">
                <a:solidFill>
                  <a:srgbClr val="FF0000"/>
                </a:solidFill>
              </a:rPr>
              <a:t>trecerii </a:t>
            </a:r>
            <a:r>
              <a:rPr lang="ro-RO" dirty="0" smtClean="0">
                <a:solidFill>
                  <a:srgbClr val="FF0000"/>
                </a:solidFill>
              </a:rPr>
              <a:t>de la primar la gimnazial </a:t>
            </a:r>
          </a:p>
          <a:p>
            <a:pPr>
              <a:buFont typeface="Arial" pitchFamily="34" charset="0"/>
              <a:buChar char="•"/>
            </a:pPr>
            <a:r>
              <a:rPr lang="ro-RO" dirty="0" smtClean="0">
                <a:solidFill>
                  <a:srgbClr val="00B050"/>
                </a:solidFill>
              </a:rPr>
              <a:t>familiarizarea elevului cu mediul înconjurător și cu mijloacele și metodele de lucru în biologie</a:t>
            </a:r>
          </a:p>
          <a:p>
            <a:r>
              <a:rPr lang="ro-RO" u="sng" dirty="0" smtClean="0"/>
              <a:t> Clasa </a:t>
            </a:r>
            <a:r>
              <a:rPr lang="ro-RO" u="sng" dirty="0" smtClean="0"/>
              <a:t>a </a:t>
            </a:r>
            <a:r>
              <a:rPr lang="ro-RO" u="sng" dirty="0" smtClean="0"/>
              <a:t>VI-a, a VII-a </a:t>
            </a:r>
          </a:p>
          <a:p>
            <a:pPr>
              <a:buFont typeface="Arial" pitchFamily="34" charset="0"/>
              <a:buChar char="•"/>
            </a:pPr>
            <a:r>
              <a:rPr lang="ro-RO" dirty="0" smtClean="0"/>
              <a:t> </a:t>
            </a:r>
            <a:r>
              <a:rPr lang="ro-RO" dirty="0" smtClean="0">
                <a:solidFill>
                  <a:srgbClr val="FF0000"/>
                </a:solidFill>
              </a:rPr>
              <a:t> înțelegerea relației structură- funcție-mediu  (</a:t>
            </a:r>
            <a:r>
              <a:rPr lang="vi-VN" dirty="0" smtClean="0">
                <a:solidFill>
                  <a:srgbClr val="FF0000"/>
                </a:solidFill>
              </a:rPr>
              <a:t>cum </a:t>
            </a:r>
            <a:r>
              <a:rPr lang="vi-VN" dirty="0" smtClean="0">
                <a:solidFill>
                  <a:srgbClr val="FF0000"/>
                </a:solidFill>
              </a:rPr>
              <a:t>trăiesc </a:t>
            </a:r>
            <a:r>
              <a:rPr lang="ro-RO" dirty="0" smtClean="0">
                <a:solidFill>
                  <a:srgbClr val="FF0000"/>
                </a:solidFill>
              </a:rPr>
              <a:t> </a:t>
            </a:r>
            <a:r>
              <a:rPr lang="ro-RO" dirty="0" smtClean="0">
                <a:solidFill>
                  <a:srgbClr val="FF0000"/>
                </a:solidFill>
              </a:rPr>
              <a:t>viețuitoarele </a:t>
            </a:r>
            <a:r>
              <a:rPr lang="vi-VN" dirty="0" smtClean="0">
                <a:solidFill>
                  <a:srgbClr val="FF0000"/>
                </a:solidFill>
              </a:rPr>
              <a:t>în </a:t>
            </a:r>
            <a:r>
              <a:rPr lang="vi-VN" dirty="0" smtClean="0">
                <a:solidFill>
                  <a:srgbClr val="FF0000"/>
                </a:solidFill>
              </a:rPr>
              <a:t>mediul lor de viață</a:t>
            </a:r>
            <a:r>
              <a:rPr lang="vi-VN" dirty="0" smtClean="0">
                <a:solidFill>
                  <a:srgbClr val="FF0000"/>
                </a:solidFill>
              </a:rPr>
              <a:t>?</a:t>
            </a:r>
            <a:r>
              <a:rPr lang="ro-RO" dirty="0" smtClean="0">
                <a:solidFill>
                  <a:srgbClr val="FF0000"/>
                </a:solidFill>
              </a:rPr>
              <a:t>)</a:t>
            </a:r>
            <a:r>
              <a:rPr lang="vi-VN" dirty="0" smtClean="0">
                <a:solidFill>
                  <a:srgbClr val="FF0000"/>
                </a:solidFill>
              </a:rPr>
              <a:t> </a:t>
            </a:r>
            <a:endParaRPr lang="ro-RO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o-RO" dirty="0" smtClean="0">
                <a:solidFill>
                  <a:srgbClr val="00B050"/>
                </a:solidFill>
              </a:rPr>
              <a:t>dezvoltare capacităților de investigare ale elevilor </a:t>
            </a:r>
          </a:p>
          <a:p>
            <a:pPr>
              <a:buFont typeface="Wingdings" pitchFamily="2" charset="2"/>
              <a:buChar char="Ø"/>
            </a:pPr>
            <a:r>
              <a:rPr lang="ro-RO" u="sng" dirty="0" smtClean="0"/>
              <a:t>Clasa a </a:t>
            </a:r>
            <a:r>
              <a:rPr lang="ro-RO" u="sng" dirty="0" smtClean="0"/>
              <a:t>VIII-a</a:t>
            </a:r>
          </a:p>
          <a:p>
            <a:pPr>
              <a:buFont typeface="Arial" pitchFamily="34" charset="0"/>
              <a:buChar char="•"/>
            </a:pPr>
            <a:r>
              <a:rPr lang="ro-RO" dirty="0" smtClean="0">
                <a:solidFill>
                  <a:srgbClr val="FF0000"/>
                </a:solidFill>
              </a:rPr>
              <a:t>relația ambivalentă viețuitoare/om-mediu (ereditate, evoluționism, sănătatea omului și a mediului)</a:t>
            </a:r>
          </a:p>
          <a:p>
            <a:pPr>
              <a:buFont typeface="Arial" pitchFamily="34" charset="0"/>
              <a:buChar char="•"/>
            </a:pPr>
            <a:r>
              <a:rPr lang="ro-RO" dirty="0" smtClean="0">
                <a:solidFill>
                  <a:srgbClr val="00B050"/>
                </a:solidFill>
              </a:rPr>
              <a:t>proiectarea unei investigații, susținerea punctului de vedere, dezvoltarea spiritului ecologic și civic</a:t>
            </a:r>
            <a:endParaRPr lang="ro-RO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endParaRPr lang="ro-RO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o-RO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o-RO" dirty="0" smtClean="0"/>
          </a:p>
          <a:p>
            <a:pPr>
              <a:buFont typeface="Wingdings" pitchFamily="2" charset="2"/>
              <a:buChar char="Ø"/>
            </a:pPr>
            <a:endParaRPr lang="ro-RO" dirty="0" smtClean="0"/>
          </a:p>
          <a:p>
            <a:pPr>
              <a:buFont typeface="Arial" pitchFamily="34" charset="0"/>
              <a:buChar char="•"/>
            </a:pPr>
            <a:endParaRPr lang="ro-RO" dirty="0" smtClean="0"/>
          </a:p>
          <a:p>
            <a:pPr>
              <a:buFont typeface="Wingdings" pitchFamily="2" charset="2"/>
              <a:buChar char="Ø"/>
            </a:pPr>
            <a:endParaRPr lang="ro-RO" dirty="0" smtClean="0"/>
          </a:p>
          <a:p>
            <a:pPr>
              <a:buFont typeface="Arial" pitchFamily="34" charset="0"/>
              <a:buChar char="•"/>
            </a:pPr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92088"/>
          </a:xfrm>
        </p:spPr>
        <p:txBody>
          <a:bodyPr/>
          <a:lstStyle/>
          <a:p>
            <a:r>
              <a:rPr lang="ro-RO" dirty="0" smtClean="0"/>
              <a:t>Conținuturi/Competențe</a:t>
            </a:r>
            <a:endParaRPr lang="ro-RO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Continuturile – detalii (vezi programa)</a:t>
            </a:r>
          </a:p>
          <a:p>
            <a:endParaRPr lang="ro-RO" dirty="0" smtClean="0"/>
          </a:p>
          <a:p>
            <a:r>
              <a:rPr lang="ro-RO" dirty="0" smtClean="0"/>
              <a:t> Statutul lucrărilor practice – integrate ca activități de învățare (vezi activitățile de învățare de la CS 1.2)</a:t>
            </a:r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o-RO" dirty="0" smtClean="0"/>
              <a:t>descoperirea prin observare și explorare directă </a:t>
            </a:r>
          </a:p>
          <a:p>
            <a:pPr lvl="0"/>
            <a:endParaRPr lang="ro-RO" dirty="0" smtClean="0"/>
          </a:p>
          <a:p>
            <a:pPr lvl="0"/>
            <a:r>
              <a:rPr lang="ro-RO" dirty="0" smtClean="0"/>
              <a:t>construcția învățării fundamentată pe experiențele de învățare anterioare ale elevilor</a:t>
            </a:r>
          </a:p>
          <a:p>
            <a:pPr lvl="0"/>
            <a:endParaRPr lang="ro-RO" dirty="0" smtClean="0"/>
          </a:p>
          <a:p>
            <a:pPr lvl="0"/>
            <a:r>
              <a:rPr lang="ro-RO" dirty="0" smtClean="0"/>
              <a:t>libertatea oferită profesorului în selectarea metodelor și a detaliilor de </a:t>
            </a:r>
            <a:r>
              <a:rPr lang="ro-RO" dirty="0" smtClean="0"/>
              <a:t>conținut</a:t>
            </a:r>
          </a:p>
          <a:p>
            <a:pPr lvl="0"/>
            <a:endParaRPr lang="ro-RO" dirty="0" smtClean="0"/>
          </a:p>
          <a:p>
            <a:pPr lvl="0">
              <a:buNone/>
            </a:pPr>
            <a:r>
              <a:rPr lang="ro-RO" dirty="0" smtClean="0"/>
              <a:t>(vezi activitățile de învățare propuse pentru formarea CS și sugestiile metodologice) </a:t>
            </a:r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o-RO" i="1" u="sng" dirty="0" smtClean="0"/>
              <a:t>Crearea perspectivei de schimbare a metodelor de predare a biologiei cu accent pe:</a:t>
            </a:r>
            <a:endParaRPr lang="ro-RO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o-RO" dirty="0" smtClean="0"/>
              <a:t>Sunt recomandate exemple de activități de învățare 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sugestii metodologice </a:t>
            </a:r>
            <a:r>
              <a:rPr lang="ro-RO" dirty="0" smtClean="0"/>
              <a:t>care să stimuleze</a:t>
            </a:r>
            <a:r>
              <a:rPr lang="en-US" dirty="0" smtClean="0"/>
              <a:t>:</a:t>
            </a:r>
            <a:endParaRPr lang="ro-RO" dirty="0" smtClean="0"/>
          </a:p>
          <a:p>
            <a:pPr>
              <a:buNone/>
            </a:pPr>
            <a:endParaRPr lang="en-US" dirty="0" smtClean="0"/>
          </a:p>
          <a:p>
            <a:r>
              <a:rPr lang="ro-RO" dirty="0" smtClean="0"/>
              <a:t> </a:t>
            </a:r>
            <a:r>
              <a:rPr lang="ro-RO" dirty="0" smtClean="0"/>
              <a:t>curiozitatea (</a:t>
            </a:r>
            <a:r>
              <a:rPr lang="ro-RO" i="1" dirty="0" smtClean="0"/>
              <a:t>de </a:t>
            </a:r>
            <a:r>
              <a:rPr lang="ro-RO" i="1" dirty="0" smtClean="0"/>
              <a:t>ce?</a:t>
            </a:r>
            <a:r>
              <a:rPr lang="ro-RO" dirty="0" smtClean="0"/>
              <a:t> </a:t>
            </a:r>
            <a:r>
              <a:rPr lang="ro-RO" dirty="0" smtClean="0"/>
              <a:t>)-plecare de la o problemă practică, o întrebare, un context real</a:t>
            </a:r>
          </a:p>
          <a:p>
            <a:endParaRPr lang="en-US" dirty="0" smtClean="0"/>
          </a:p>
          <a:p>
            <a:r>
              <a:rPr lang="ro-RO" dirty="0" smtClean="0"/>
              <a:t>căutarea </a:t>
            </a:r>
            <a:r>
              <a:rPr lang="ro-RO" dirty="0" smtClean="0"/>
              <a:t>răspunsurilor prin </a:t>
            </a:r>
            <a:r>
              <a:rPr lang="ro-RO" dirty="0" smtClean="0"/>
              <a:t>explorare directă (</a:t>
            </a:r>
            <a:r>
              <a:rPr lang="ro-RO" i="1" dirty="0" smtClean="0"/>
              <a:t>cum aflu?) </a:t>
            </a:r>
            <a:r>
              <a:rPr lang="ro-RO" dirty="0" smtClean="0"/>
              <a:t>(</a:t>
            </a:r>
            <a:r>
              <a:rPr lang="ro-RO" dirty="0" smtClean="0"/>
              <a:t>experimente, investigații în </a:t>
            </a:r>
            <a:r>
              <a:rPr lang="ro-RO" dirty="0" smtClean="0"/>
              <a:t>laborator </a:t>
            </a:r>
            <a:r>
              <a:rPr lang="ro-RO" dirty="0" smtClean="0"/>
              <a:t>sau pe teren, </a:t>
            </a:r>
            <a:r>
              <a:rPr lang="ro-RO" dirty="0" smtClean="0"/>
              <a:t>observații)</a:t>
            </a:r>
          </a:p>
          <a:p>
            <a:endParaRPr lang="ro-RO" dirty="0" smtClean="0"/>
          </a:p>
          <a:p>
            <a:r>
              <a:rPr lang="ro-RO" dirty="0" smtClean="0"/>
              <a:t> </a:t>
            </a:r>
            <a:r>
              <a:rPr lang="ro-RO" dirty="0" smtClean="0"/>
              <a:t>lucrul </a:t>
            </a:r>
            <a:r>
              <a:rPr lang="ro-RO" dirty="0" smtClean="0"/>
              <a:t>în echipă, cooperarea, asumarea și îndeplinirea unor roluri  în grupuri de </a:t>
            </a:r>
            <a:r>
              <a:rPr lang="ro-RO" dirty="0" smtClean="0"/>
              <a:t>lucru (</a:t>
            </a:r>
            <a:r>
              <a:rPr lang="ro-RO" i="1" dirty="0" smtClean="0"/>
              <a:t>cine mă poate ajuta?)</a:t>
            </a:r>
            <a:endParaRPr lang="ro-RO" dirty="0" smtClean="0"/>
          </a:p>
          <a:p>
            <a:endParaRPr lang="ro-RO" dirty="0" smtClean="0"/>
          </a:p>
          <a:p>
            <a:r>
              <a:rPr lang="ro-RO" dirty="0" smtClean="0"/>
              <a:t>lucrul </a:t>
            </a:r>
            <a:r>
              <a:rPr lang="ro-RO" dirty="0" smtClean="0"/>
              <a:t>cu informația și sursele de informație (texte, grafice, tabele</a:t>
            </a:r>
            <a:r>
              <a:rPr lang="ro-RO" dirty="0" smtClean="0"/>
              <a:t>) (</a:t>
            </a:r>
            <a:r>
              <a:rPr lang="ro-RO" i="1" dirty="0" smtClean="0"/>
              <a:t>ce mă poate ajuta?)</a:t>
            </a:r>
            <a:endParaRPr lang="ro-RO" i="1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D</a:t>
            </a:r>
            <a:r>
              <a:rPr lang="ro-RO" dirty="0" smtClean="0"/>
              <a:t>escoperirea prin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o-RO" dirty="0" smtClean="0"/>
              <a:t>observare și explorare directă</a:t>
            </a:r>
            <a:r>
              <a:rPr lang="en-US" dirty="0" smtClean="0"/>
              <a:t/>
            </a:r>
            <a:br>
              <a:rPr lang="en-US" dirty="0" smtClean="0"/>
            </a:br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lnSpcReduction="10000"/>
          </a:bodyPr>
          <a:lstStyle/>
          <a:p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structurarea și integrarea achiziţiilor dobândite de elevi în învățământul primar</a:t>
            </a:r>
            <a:endParaRPr lang="en-US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o-RO" sz="3200" dirty="0" smtClean="0">
                <a:latin typeface="Arial" pitchFamily="34" charset="0"/>
                <a:cs typeface="Arial" pitchFamily="34" charset="0"/>
              </a:rPr>
              <a:t>vizarea profilului de formare al absolventului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o-RO" sz="3200" dirty="0" smtClean="0">
                <a:latin typeface="Arial" pitchFamily="34" charset="0"/>
                <a:cs typeface="Arial" pitchFamily="34" charset="0"/>
              </a:rPr>
              <a:t>racordarea la recomandăr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o-RO" sz="3200" dirty="0" smtClean="0">
                <a:latin typeface="Arial" pitchFamily="34" charset="0"/>
                <a:cs typeface="Arial" pitchFamily="34" charset="0"/>
              </a:rPr>
              <a:t>europene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î</a:t>
            </a:r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ncadrarea în noul plan – cadru gimnazial</a:t>
            </a:r>
          </a:p>
          <a:p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lang="ro-RO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bservații rezultate din practica didactică</a:t>
            </a:r>
            <a:endParaRPr lang="en-US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en-US" i="1" u="sng" dirty="0" err="1" smtClean="0">
                <a:ea typeface="Times New Roman" pitchFamily="18" charset="0"/>
                <a:cs typeface="Arial" pitchFamily="34" charset="0"/>
              </a:rPr>
              <a:t>Necesi</a:t>
            </a:r>
            <a:r>
              <a:rPr lang="ro-RO" i="1" u="sng" dirty="0" smtClean="0">
                <a:ea typeface="Times New Roman" pitchFamily="18" charset="0"/>
                <a:cs typeface="Arial" pitchFamily="34" charset="0"/>
              </a:rPr>
              <a:t>tăți ce au stat la baza construcţiei programei disciplinei Biologie </a:t>
            </a:r>
            <a:endParaRPr lang="ro-RO" i="1" u="sng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o-RO" dirty="0" smtClean="0"/>
              <a:t> EXEMPLU:  clasa a V-a - exercițiile de clasificare a formelor de viață valorifică achizițiile dobândite:</a:t>
            </a:r>
          </a:p>
          <a:p>
            <a:r>
              <a:rPr lang="ro-RO" dirty="0" smtClean="0"/>
              <a:t> în ciclul primar (principalele tipuri de animale) </a:t>
            </a:r>
          </a:p>
          <a:p>
            <a:r>
              <a:rPr lang="ro-RO" dirty="0" smtClean="0"/>
              <a:t>în prima parte a anului, prin studiul viețuitoarelor din diferitele tipuri de ecosisteme (exemple și caracteristici observabile)</a:t>
            </a:r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pPr lvl="0"/>
            <a:r>
              <a:rPr lang="ro-RO" dirty="0" smtClean="0"/>
              <a:t>Construcția învățării fundamentată pe experiențele de învățare anterioare </a:t>
            </a:r>
            <a:br>
              <a:rPr lang="ro-RO" dirty="0" smtClean="0"/>
            </a:br>
            <a:endParaRPr lang="ro-RO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/>
              <a:t> adaptarea la specificul local - inițierea studiului unui ecosistem printr-o excursie didactică într-un parc/grădină/livadă sau pădure, pajiște, în funcție de regiunea geografică în care trăiește </a:t>
            </a:r>
          </a:p>
          <a:p>
            <a:r>
              <a:rPr lang="ro-RO" dirty="0" smtClean="0"/>
              <a:t> în caracterizarea acestor ecosisteme profesorul are libertatea de a alege specii reprezentative de viețuitoare, ale căror caracteristici observabile vor fi valorificate ulterior în exerciții de clasificare a formelor de </a:t>
            </a:r>
            <a:r>
              <a:rPr lang="ro-RO" dirty="0" smtClean="0"/>
              <a:t>viață</a:t>
            </a:r>
          </a:p>
          <a:p>
            <a:r>
              <a:rPr lang="ro-RO" dirty="0" smtClean="0"/>
              <a:t>o</a:t>
            </a:r>
            <a:r>
              <a:rPr lang="ro-RO" dirty="0" smtClean="0"/>
              <a:t>rele la dispoziția profesorului</a:t>
            </a:r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>
            <a:normAutofit fontScale="90000"/>
          </a:bodyPr>
          <a:lstStyle/>
          <a:p>
            <a:pPr lvl="0"/>
            <a:r>
              <a:rPr lang="ro-RO" dirty="0" smtClean="0"/>
              <a:t>Libertatea oferită profesorului în selectarea  detaliilor de conținut</a:t>
            </a:r>
            <a:br>
              <a:rPr lang="ro-RO" dirty="0" smtClean="0"/>
            </a:br>
            <a:endParaRPr lang="ro-RO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204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o-RO" dirty="0" smtClean="0"/>
              <a:t>Într-o unitate de învățare, elevul să:</a:t>
            </a:r>
          </a:p>
          <a:p>
            <a:r>
              <a:rPr lang="ro-RO" dirty="0" smtClean="0"/>
              <a:t>realizeze un gest tehnic de investigație (o observație cu lupa, cu microscopul, o măsurătoare cu un instrument etc)</a:t>
            </a:r>
          </a:p>
          <a:p>
            <a:r>
              <a:rPr lang="ro-RO" dirty="0" smtClean="0"/>
              <a:t>înregistreze date într-o fișă de lucru/de observație</a:t>
            </a:r>
          </a:p>
          <a:p>
            <a:r>
              <a:rPr lang="ro-RO" dirty="0" smtClean="0"/>
              <a:t>selecteze/analizeze informații din diverse surse (texte, tabele, grafice)</a:t>
            </a:r>
          </a:p>
          <a:p>
            <a:r>
              <a:rPr lang="ro-RO" dirty="0" smtClean="0"/>
              <a:t>îndeplinească o sarcină de lucru într-o echipă</a:t>
            </a:r>
          </a:p>
          <a:p>
            <a:r>
              <a:rPr lang="ro-RO" dirty="0" smtClean="0"/>
              <a:t>realizeze o prezentare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Libertatea oferită profesorului în selectarea metodelor având ca țintă formarea competențelor</a:t>
            </a:r>
            <a:endParaRPr lang="ro-RO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010339"/>
          </a:xfrm>
        </p:spPr>
        <p:txBody>
          <a:bodyPr/>
          <a:lstStyle/>
          <a:p>
            <a:pPr lvl="0"/>
            <a:r>
              <a:rPr lang="ro-RO" smtClean="0"/>
              <a:t>Laboratorul de biologie - spațiu necesar </a:t>
            </a:r>
            <a:r>
              <a:rPr lang="ro-RO" dirty="0" smtClean="0"/>
              <a:t>pentru formarea competenței de explorare a sistemelor biologice, a proceselor și a fenomenelor cu instrumente și metode științifice</a:t>
            </a:r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Accentuarea perspectivelor de folosire a laboratoarelor de biologie și de actualizarea a dotării lor materiale</a:t>
            </a:r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730419"/>
          </a:xfrm>
        </p:spPr>
        <p:txBody>
          <a:bodyPr>
            <a:normAutofit fontScale="70000" lnSpcReduction="20000"/>
          </a:bodyPr>
          <a:lstStyle/>
          <a:p>
            <a:endParaRPr lang="ro-RO" dirty="0" smtClean="0"/>
          </a:p>
          <a:p>
            <a:pPr>
              <a:buNone/>
            </a:pPr>
            <a:r>
              <a:rPr lang="ro-RO" dirty="0" smtClean="0"/>
              <a:t>CG – programa Științe ale naturii, cls. a III-a- a IV-a:</a:t>
            </a:r>
          </a:p>
          <a:p>
            <a:pPr>
              <a:buNone/>
            </a:pPr>
            <a:endParaRPr lang="ro-RO" dirty="0" smtClean="0"/>
          </a:p>
          <a:p>
            <a:r>
              <a:rPr lang="ro-RO" dirty="0" smtClean="0"/>
              <a:t>1. Explorarea caracteristicilor unor corpuri, fenomene şi procese</a:t>
            </a:r>
          </a:p>
          <a:p>
            <a:pPr>
              <a:buNone/>
            </a:pPr>
            <a:r>
              <a:rPr lang="ro-RO" dirty="0" smtClean="0"/>
              <a:t> </a:t>
            </a:r>
          </a:p>
          <a:p>
            <a:r>
              <a:rPr lang="ro-RO" dirty="0" smtClean="0"/>
              <a:t>2. Investigarea mediului înconjurător folosind instrumente şi procedee specifice </a:t>
            </a:r>
          </a:p>
          <a:p>
            <a:pPr>
              <a:buNone/>
            </a:pPr>
            <a:r>
              <a:rPr lang="ro-RO" dirty="0" smtClean="0"/>
              <a:t> </a:t>
            </a:r>
          </a:p>
          <a:p>
            <a:r>
              <a:rPr lang="ro-RO" dirty="0" smtClean="0"/>
              <a:t>3. Rezolvarea de probleme din viaţa cotidiană valorificând achiziţiile despre propriul corp şi despre mediul </a:t>
            </a:r>
            <a:r>
              <a:rPr lang="ro-RO" dirty="0" smtClean="0"/>
              <a:t>înconjurător</a:t>
            </a:r>
          </a:p>
          <a:p>
            <a:pPr>
              <a:buNone/>
            </a:pPr>
            <a:endParaRPr lang="ro-RO" dirty="0" smtClean="0"/>
          </a:p>
          <a:p>
            <a:pPr>
              <a:buNone/>
            </a:pPr>
            <a:r>
              <a:rPr lang="ro-RO" dirty="0" smtClean="0"/>
              <a:t>Elemente de conținut – 0-IV</a:t>
            </a:r>
            <a:endParaRPr lang="ro-RO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o-RO" sz="4400" b="0" dirty="0" smtClean="0">
                <a:ea typeface="Times New Roman" pitchFamily="18" charset="0"/>
                <a:cs typeface="Arial" pitchFamily="34" charset="0"/>
              </a:rPr>
              <a:t>Structurarea și integrarea achiziţiilor dobândite de elevi în învățământul primar</a:t>
            </a:r>
            <a:endParaRPr lang="ro-RO"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ezvoltarea capacității elevului de</a:t>
            </a: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de a integra informaţii noi în modele explicative proprii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vi-VN" sz="2000" dirty="0" smtClean="0">
                <a:latin typeface="Arial" pitchFamily="34" charset="0"/>
                <a:cs typeface="Arial" pitchFamily="34" charset="0"/>
              </a:rPr>
              <a:t>de a găsi soluţii la probleme noi, de a-și forma gândirea logică, dar și de a-și manifesta creativitatea și originalitatea</a:t>
            </a:r>
            <a:endParaRPr lang="ro-RO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rezolva probleme și situații problemă din viața cotidiană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 a proiecta şi derula un demers investigativ pentru a verifica o ipoteză de lucru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 a prelucra, reprezenta grafic și interpreta date şi dovezi experimentale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 a-și imagina şi realiza unele produse utile pentru activităţile curente 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de a manifesta interes pentru o viaţă sănătoasă şi pentru păstrarea unui mediu </a:t>
            </a:r>
            <a:r>
              <a:rPr lang="ro-RO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curat</a:t>
            </a:r>
            <a:endParaRPr lang="en-US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o-RO" b="0" dirty="0" smtClean="0"/>
              <a:t>Vizarea profilului de formare al absolventului</a:t>
            </a:r>
            <a:endParaRPr lang="ro-RO" b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/>
          <a:lstStyle/>
          <a:p>
            <a:r>
              <a:rPr lang="ro-RO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Cadrul de referinţă pentru ştiinţe TIMSS 2011</a:t>
            </a:r>
            <a:endParaRPr lang="en-US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o-RO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o-RO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Recomandarea Parlamentului European </a:t>
            </a:r>
            <a:r>
              <a:rPr lang="ro-RO" i="1" dirty="0" smtClean="0">
                <a:latin typeface="Arial" pitchFamily="34" charset="0"/>
                <a:ea typeface="TimesNewRoman,Italic"/>
                <a:cs typeface="Arial" pitchFamily="34" charset="0"/>
              </a:rPr>
              <a:t>ş</a:t>
            </a:r>
            <a:r>
              <a:rPr lang="ro-RO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 a Consiliului Uniunii Europene privind competen</a:t>
            </a:r>
            <a:r>
              <a:rPr lang="ro-RO" i="1" dirty="0" smtClean="0">
                <a:latin typeface="Arial" pitchFamily="34" charset="0"/>
                <a:ea typeface="TimesNewRoman,Italic"/>
                <a:cs typeface="Arial" pitchFamily="34" charset="0"/>
              </a:rPr>
              <a:t>ţ</a:t>
            </a:r>
            <a:r>
              <a:rPr lang="ro-RO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ele cheie din perspectiva înv</a:t>
            </a:r>
            <a:r>
              <a:rPr lang="ro-RO" i="1" dirty="0" smtClean="0">
                <a:latin typeface="Arial" pitchFamily="34" charset="0"/>
                <a:ea typeface="TimesNewRoman,Italic"/>
                <a:cs typeface="Arial" pitchFamily="34" charset="0"/>
              </a:rPr>
              <a:t>ăţă</a:t>
            </a:r>
            <a:r>
              <a:rPr lang="ro-RO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rii pe parcursul întregii vie</a:t>
            </a:r>
            <a:r>
              <a:rPr lang="ro-RO" i="1" dirty="0" smtClean="0">
                <a:latin typeface="Arial" pitchFamily="34" charset="0"/>
                <a:ea typeface="TimesNewRoman,Italic"/>
                <a:cs typeface="Arial" pitchFamily="34" charset="0"/>
              </a:rPr>
              <a:t>ţ</a:t>
            </a:r>
            <a:r>
              <a:rPr lang="ro-RO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i </a:t>
            </a:r>
            <a:r>
              <a:rPr lang="ro-RO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(2006/962/EC).</a:t>
            </a:r>
            <a:endParaRPr lang="ro-RO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en-US" b="0" dirty="0" smtClean="0"/>
              <a:t>R</a:t>
            </a:r>
            <a:r>
              <a:rPr lang="ro-RO" b="0" dirty="0" smtClean="0"/>
              <a:t>acordarea la recomandăr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ro-RO" b="0" dirty="0" smtClean="0"/>
              <a:t>europene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care </a:t>
            </a:r>
            <a:r>
              <a:rPr lang="ro-RO" sz="3200" dirty="0" smtClean="0"/>
              <a:t>contribuie la formarea competențelor-cheie </a:t>
            </a:r>
            <a:r>
              <a:rPr lang="ro-RO" sz="3200" dirty="0" smtClean="0"/>
              <a:t>europene</a:t>
            </a:r>
          </a:p>
          <a:p>
            <a:endParaRPr lang="en-US" sz="3200" dirty="0" smtClean="0"/>
          </a:p>
          <a:p>
            <a:pPr lvl="0"/>
            <a:r>
              <a:rPr lang="en-US" sz="3200" dirty="0" smtClean="0"/>
              <a:t>care </a:t>
            </a:r>
            <a:r>
              <a:rPr lang="en-US" sz="3200" dirty="0" smtClean="0"/>
              <a:t>se </a:t>
            </a:r>
            <a:r>
              <a:rPr lang="en-US" sz="3200" dirty="0" err="1" smtClean="0"/>
              <a:t>vor</a:t>
            </a:r>
            <a:r>
              <a:rPr lang="en-US" sz="3200" dirty="0" smtClean="0"/>
              <a:t> f</a:t>
            </a:r>
            <a:r>
              <a:rPr lang="ro-RO" sz="3200" dirty="0" smtClean="0"/>
              <a:t>orma</a:t>
            </a:r>
            <a:r>
              <a:rPr lang="en-US" sz="3200" dirty="0" smtClean="0"/>
              <a:t> </a:t>
            </a:r>
            <a:r>
              <a:rPr lang="ro-RO" sz="3200" dirty="0" smtClean="0"/>
              <a:t>gradual la elevi pe parcursul celor patru ani de gimnaziu</a:t>
            </a:r>
            <a:endParaRPr lang="en-US" sz="3200" dirty="0" smtClean="0"/>
          </a:p>
          <a:p>
            <a:pPr lvl="0">
              <a:buNone/>
            </a:pPr>
            <a:endParaRPr lang="en-US" sz="3200" dirty="0" smtClean="0"/>
          </a:p>
          <a:p>
            <a:pPr lvl="0"/>
            <a:r>
              <a:rPr lang="en-US" sz="3200" dirty="0" smtClean="0"/>
              <a:t>care se </a:t>
            </a:r>
            <a:r>
              <a:rPr lang="en-US" sz="3200" dirty="0" err="1" smtClean="0"/>
              <a:t>vor</a:t>
            </a:r>
            <a:r>
              <a:rPr lang="en-US" sz="3200" dirty="0" smtClean="0"/>
              <a:t> </a:t>
            </a:r>
            <a:r>
              <a:rPr lang="en-US" sz="3200" dirty="0" err="1" smtClean="0"/>
              <a:t>dezvolta</a:t>
            </a:r>
            <a:r>
              <a:rPr lang="en-US" sz="3200" dirty="0" smtClean="0"/>
              <a:t> </a:t>
            </a:r>
            <a:r>
              <a:rPr lang="en-US" sz="3200" dirty="0" err="1" smtClean="0"/>
              <a:t>prin</a:t>
            </a:r>
            <a:r>
              <a:rPr lang="en-US" sz="3200" dirty="0" smtClean="0"/>
              <a:t> con</a:t>
            </a:r>
            <a:r>
              <a:rPr lang="ro-RO" sz="3200" dirty="0" smtClean="0"/>
              <a:t>țin</a:t>
            </a:r>
            <a:r>
              <a:rPr lang="en-US" sz="3200" dirty="0" err="1" smtClean="0"/>
              <a:t>uturi</a:t>
            </a:r>
            <a:endParaRPr lang="ro-RO" sz="3200" dirty="0" smtClean="0"/>
          </a:p>
          <a:p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i="1" u="sng" dirty="0" smtClean="0"/>
              <a:t>Centrarea pe </a:t>
            </a:r>
            <a:r>
              <a:rPr lang="ro-RO" i="1" u="sng" dirty="0" smtClean="0"/>
              <a:t>competențe</a:t>
            </a:r>
            <a:br>
              <a:rPr lang="ro-RO" i="1" u="sng" dirty="0" smtClean="0"/>
            </a:br>
            <a:r>
              <a:rPr lang="ro-RO" i="1" u="sng" dirty="0" smtClean="0"/>
              <a:t>(generale       specifice) </a:t>
            </a:r>
            <a:endParaRPr lang="ro-RO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43808" y="112474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 lnSpcReduction="10000"/>
          </a:bodyPr>
          <a:lstStyle/>
          <a:p>
            <a:r>
              <a:rPr lang="ro-RO" dirty="0" smtClean="0"/>
              <a:t>comunicarea în limba maternă</a:t>
            </a:r>
          </a:p>
          <a:p>
            <a:r>
              <a:rPr lang="ro-RO" dirty="0" smtClean="0"/>
              <a:t>competenţe matematice şi competenţe de bază în ştiinţe şi tehnologii</a:t>
            </a:r>
          </a:p>
          <a:p>
            <a:r>
              <a:rPr lang="ro-RO" dirty="0" smtClean="0"/>
              <a:t>a învăţa să înveţi</a:t>
            </a:r>
          </a:p>
          <a:p>
            <a:r>
              <a:rPr lang="ro-RO" dirty="0" smtClean="0"/>
              <a:t>utilizarea noilor tehnologii informaţionale şi de comunicaţie</a:t>
            </a:r>
          </a:p>
          <a:p>
            <a:r>
              <a:rPr lang="ro-RO" dirty="0" smtClean="0"/>
              <a:t> </a:t>
            </a:r>
            <a:r>
              <a:rPr lang="ro-RO" dirty="0" smtClean="0"/>
              <a:t>sociale şi </a:t>
            </a:r>
            <a:r>
              <a:rPr lang="ro-RO" dirty="0" smtClean="0"/>
              <a:t>civice </a:t>
            </a:r>
          </a:p>
          <a:p>
            <a:r>
              <a:rPr lang="ro-RO" dirty="0" smtClean="0"/>
              <a:t>de </a:t>
            </a:r>
            <a:r>
              <a:rPr lang="ro-RO" dirty="0" smtClean="0"/>
              <a:t>iniţiativă </a:t>
            </a:r>
            <a:r>
              <a:rPr lang="ro-RO" dirty="0" smtClean="0"/>
              <a:t>şi antreprenoriat </a:t>
            </a:r>
          </a:p>
          <a:p>
            <a:r>
              <a:rPr lang="ro-RO" dirty="0" smtClean="0"/>
              <a:t>sensibilizare culturală şi exprimare artistică</a:t>
            </a:r>
            <a:endParaRPr lang="ro-R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Competențe – cheie la formarea cărora pot contribui CG și CS din programa de biologie</a:t>
            </a:r>
            <a:endParaRPr lang="ro-R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781618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endParaRPr lang="ro-RO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o-RO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r>
              <a:rPr lang="ro-RO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1. Explorarea sistemelor biologice, a proceselor și a fenomenelor cu instrumente și metode științifice</a:t>
            </a:r>
            <a:endParaRPr lang="ro-RO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o-RO" sz="1400" dirty="0" smtClean="0">
              <a:latin typeface="Arial" pitchFamily="34" charset="0"/>
              <a:cs typeface="Arial" pitchFamily="34" charset="0"/>
            </a:endParaRPr>
          </a:p>
          <a:p>
            <a:endParaRPr lang="ro-RO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628800"/>
          <a:ext cx="9144000" cy="6959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98309">
                <a:tc>
                  <a:txBody>
                    <a:bodyPr/>
                    <a:lstStyle/>
                    <a:p>
                      <a:r>
                        <a:rPr lang="ro-RO" sz="1600" dirty="0" smtClean="0"/>
                        <a:t>V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dirty="0" smtClean="0"/>
                        <a:t>VI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dirty="0" smtClean="0"/>
                        <a:t>VII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dirty="0" smtClean="0"/>
                        <a:t>VIII</a:t>
                      </a:r>
                      <a:endParaRPr lang="ro-RO" sz="1600" dirty="0"/>
                    </a:p>
                  </a:txBody>
                  <a:tcPr/>
                </a:tc>
              </a:tr>
              <a:tr h="25540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 Extragerea informațiilor din texte, filme, tabele, desene, scheme, ca surse pentru identificarea caracteristicilor unor sisteme biologice, a unor procese și fenomene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 Selectarea unor texte, filme, tabele, desene, scheme, grafice, diagrame ca surse pentru extragerea unor informații referitoare la unele procese, fenomene și sisteme biologice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 Sistematizarea informațiilor din texte, filme, tabele, desene, scheme, utilizate ca surse pentru explorarea unor sisteme biologice, a unor procese și fenomene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1.1. Analiza critică a informațiilor extrase din texte, filme, tabele, desene, scheme, grafice, diagrame, utilizate ca surse de informare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</a:tr>
              <a:tr h="17245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1.2. Realizarea dirijată a unor activități simple de investigare pe baza unor fișe de lucru date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1.2. Realizarea independentă a unor activități de investigare pe baza unor fișe de lucru date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1.2. Realizarea independentă a unor activități de investigare pe baza unor fișe de lucru elaborate de elev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1.2. Realizarea unor activități de investigare proiectate independent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</a:tr>
              <a:tr h="1989464">
                <a:tc>
                  <a:txBody>
                    <a:bodyPr/>
                    <a:lstStyle/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vi-VN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1.3. Colaborarea în echipă pentru îndeplinirea sarcinilor de explorare a sistemelor vii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1.3. Asumarea de roluri în cadrul echipei pentru rezolvarea sarcinilor de lucru </a:t>
                      </a:r>
                      <a:r>
                        <a:rPr kumimoji="0" lang="ro-RO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o-RO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 Comunicarea adecvată în diferite contexte științifice și sociale</a:t>
            </a:r>
            <a:r>
              <a:rPr lang="ro-RO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o-RO" sz="1400" dirty="0" smtClean="0">
                <a:latin typeface="Arial" pitchFamily="34" charset="0"/>
                <a:cs typeface="Arial" pitchFamily="34" charset="0"/>
              </a:rPr>
            </a:br>
            <a:endParaRPr lang="ro-RO" sz="1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481138"/>
          <a:ext cx="9144000" cy="6039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67072">
                <a:tc>
                  <a:txBody>
                    <a:bodyPr/>
                    <a:lstStyle/>
                    <a:p>
                      <a:r>
                        <a:rPr lang="ro-RO" dirty="0" smtClean="0"/>
                        <a:t>V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VII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VIII</a:t>
                      </a:r>
                      <a:endParaRPr lang="ro-RO" dirty="0"/>
                    </a:p>
                  </a:txBody>
                  <a:tcPr/>
                </a:tc>
              </a:tr>
              <a:tr h="2354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2.1. Organizarea informațiilor științifice după un plan dat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2.1. Organizarea informațiilor științifice după un plan propriu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2.1.Interpretarea contextualizată a informațiilor științifice 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2.1. Formularea de predicții referitoare la diferite fenomene și procese naturale pe baza concluziilor investigației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</a:tr>
              <a:tr h="2354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2.2. Utilizarea adecvată a terminologiei specifice biologiei în comunicarea orală și scrisă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2.2. Realizarea de produse de prezentare a informațiilor sub formă de modele, forme grafice, texte, produse artistice, cu mijloace TIC, utilizând adecvat terminologia specifică biologiei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2.2. Expunerea, în cadrul unui grup, a informațiilor prezentate sub formă de modele, grafice,  texte, produse artistice, cu mijloace TIC, utilizând adecvat terminologia specifică biologiei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2.2. Susținerea argumentată a punctului de vedere, utilizând adecvat terminologia specifică biologiei</a:t>
                      </a:r>
                      <a:endParaRPr kumimoji="0" lang="ro-RO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o-RO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495</TotalTime>
  <Words>1655</Words>
  <Application>Microsoft Office PowerPoint</Application>
  <PresentationFormat>On-screen Show (4:3)</PresentationFormat>
  <Paragraphs>209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Instruirea inspectorilor școlari privind aplicarea  programei de biologie pentru clasa a V-a </vt:lpstr>
      <vt:lpstr>Necesități ce au stat la baza construcţiei programei disciplinei Biologie </vt:lpstr>
      <vt:lpstr>Structurarea și integrarea achiziţiilor dobândite de elevi în învățământul primar</vt:lpstr>
      <vt:lpstr>Vizarea profilului de formare al absolventului</vt:lpstr>
      <vt:lpstr>Racordarea la recomandări europene </vt:lpstr>
      <vt:lpstr>Centrarea pe competențe (generale       specifice) </vt:lpstr>
      <vt:lpstr>Competențe – cheie la formarea cărora pot contribui CG și CS din programa de biologie</vt:lpstr>
      <vt:lpstr>1. Explorarea sistemelor biologice, a proceselor și a fenomenelor cu instrumente și metode științifice</vt:lpstr>
      <vt:lpstr>2. Comunicarea adecvată în diferite contexte științifice și sociale </vt:lpstr>
      <vt:lpstr> 3. Rezolvarea unor situații problemă din lumea vie pe baza gândirii logice și a creativității </vt:lpstr>
      <vt:lpstr>4. Manifestarea unui stil de viață sănătos într-un mediu natural propice vieții </vt:lpstr>
      <vt:lpstr>Conținuturile</vt:lpstr>
      <vt:lpstr>Conținuturile </vt:lpstr>
      <vt:lpstr>Conținuturile  să propună cunoaşterea lumii vii: </vt:lpstr>
      <vt:lpstr>Conținuturile  să pună accent pe elemente de:</vt:lpstr>
      <vt:lpstr>Conținuturi/Competențe</vt:lpstr>
      <vt:lpstr>Slide 17</vt:lpstr>
      <vt:lpstr>Crearea perspectivei de schimbare a metodelor de predare a biologiei cu accent pe:</vt:lpstr>
      <vt:lpstr>Descoperirea prin  observare și explorare directă </vt:lpstr>
      <vt:lpstr>Construcția învățării fundamentată pe experiențele de învățare anterioare  </vt:lpstr>
      <vt:lpstr>Libertatea oferită profesorului în selectarea  detaliilor de conținut </vt:lpstr>
      <vt:lpstr>Libertatea oferită profesorului în selectarea metodelor având ca țintă formarea competențelor</vt:lpstr>
      <vt:lpstr>Accentuarea perspectivelor de folosire a laboratoarelor de biologie și de actualizarea a dotării lor materiale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</dc:title>
  <dc:creator>Gina</dc:creator>
  <cp:lastModifiedBy>Gina</cp:lastModifiedBy>
  <cp:revision>66</cp:revision>
  <dcterms:created xsi:type="dcterms:W3CDTF">2017-09-02T14:00:18Z</dcterms:created>
  <dcterms:modified xsi:type="dcterms:W3CDTF">2017-09-05T15:10:36Z</dcterms:modified>
</cp:coreProperties>
</file>